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637" r:id="rId2"/>
    <p:sldId id="1894" r:id="rId3"/>
    <p:sldId id="1891" r:id="rId4"/>
    <p:sldId id="1900" r:id="rId5"/>
    <p:sldId id="642" r:id="rId6"/>
    <p:sldId id="1892" r:id="rId7"/>
    <p:sldId id="1886" r:id="rId8"/>
    <p:sldId id="643" r:id="rId9"/>
    <p:sldId id="1889" r:id="rId10"/>
    <p:sldId id="1904" r:id="rId11"/>
    <p:sldId id="1898" r:id="rId12"/>
    <p:sldId id="1899" r:id="rId13"/>
    <p:sldId id="1888" r:id="rId14"/>
    <p:sldId id="1890" r:id="rId15"/>
    <p:sldId id="283" r:id="rId16"/>
    <p:sldId id="955" r:id="rId17"/>
    <p:sldId id="954" r:id="rId18"/>
    <p:sldId id="906" r:id="rId19"/>
    <p:sldId id="1895" r:id="rId20"/>
    <p:sldId id="897" r:id="rId21"/>
    <p:sldId id="922" r:id="rId22"/>
    <p:sldId id="926" r:id="rId23"/>
    <p:sldId id="634" r:id="rId24"/>
    <p:sldId id="18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640"/>
    <p:restoredTop sz="95231"/>
  </p:normalViewPr>
  <p:slideViewPr>
    <p:cSldViewPr snapToGrid="0" snapToObjects="1">
      <p:cViewPr varScale="1">
        <p:scale>
          <a:sx n="44" d="100"/>
          <a:sy n="44" d="100"/>
        </p:scale>
        <p:origin x="54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8T18:39:09.486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270 6727,'0'-84,"0"3,0 15,0 0,0 0,0 0,0-8,0 6,0-6,0 8,0 0,5 0,3 0,5-1,-6 1,5 0,-11 0,5 0,-6 0,0 0,0 0,5 8,-3 1,3 7,1 1,-5-1,5 7,-1-4,-4 10,5-18,-6 28,-10-8,4 25,-22-13,10 10,-5-9,8 16,5 2,5-15,0 6,5-12,0 6,0 7,0-7,0 4,0-6,0 5,0 1,0-4,0 7,0-8,0 6,0-1,0-5,0 4,0-2,0-15,0 2,0-22,0 11,0-1,0-5,0 5,0-7,0 1,0 0,0-1,0 1,-5-1,3 1,-3-1,5 1,-6-1,5 7,-10-5,10 5,-5 1,1 0,4 8,-5 5,6-4,0 10,0-4,0 5,0 6,0-4,0 9,0-9,-13 0,9-2,-14-4,17 5,-9 0,4-1,0 1,-3-1,8 1,-9 0,9-1,-9 1,9 5,-4-5,5 5,-4-5,2 5,-2-5,4 5,-5-5,4-1,-4 1,0 0,4-1,-9 1,9-1,-8 1,7 5,-2-4,-1 9,4-10,-3 5,-1 0,4-4,-3 3,-1-4,4-6,-4 4,0-4,4 5,-4-14,5 15,0-14,0 24,0-4,0-16,0 5,0-12,0 11,0 5,0-5,0-2,0 1,0-6,0 6,0-7,0-6,0 5,0-12,0 12,0-12,0 5,0 0,0-5,0 12,0-12,0 12,0-5,0 12,0-4,0 4,0 0,5-2,-4 8,4-3,-1 10,-3-4,4 9,-5-9,17 14,-8-8,14 9,-13-10,0 4,0-4,0 0,0 3,5-8,-4 9,5-9,-1 9,-4-5,4 6,-5 0,4-4,-3 7,3-6,5 3,-7-1,8-4,-11 5,6 0,0 0,0 5,-1-4,0 3,-3-8,4 7,-6-10,6 10,-5-7,5 4,-6 0,1-4,0 3,0-4,4 1,-3 3,3-3,-4 4,4 0,-3 0,3 0,-4-4,0 3,-1-4,6 5,1 5,12 0,-6 1,11 2,-4-8,0 4,-2 0,0-4,-4 4,4 0,-6-4,0 4,1 0,-1-3,0 3,0-5,-5 1,4-1,-3 5,4-3,-5 3,4 0,-9-3,8 4,-8-1,13-7,-12 11,12-12,-13 8,9 0,-8-3,8 8,-9-8,9 8,-9-8,9 4,-9-5,9-1,-9 1,9-6,-9 5,9-4,-4 0,0 3,9-8,-13 14,12-8,-13 13,4-9,-1 5,1-1,1-2,2 2,-7 1,8-4,-8 3,3-4,0 0,-3 0,3 0,0 1,-3 3,7-7,-7 2,-1-5,-1 2,-4 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18:49:02.10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2937 24575,'4'-22'0,"2"3"0,4 4 0,0 3 0,0-8 0,1 4 0,-1-5 0,5 4 0,-3-3 0,3 8 0,-4-8 0,-1 9 0,0-4 0,0 5 0,-1 0 0,1 0 0,0 0 0,0-5 0,0 4 0,0-4 0,1 0 0,-2 4 0,7-9 0,4-1 0,-3 4 0,3-8 0,-5 13 0,-3-8 0,3 9 0,0-9 0,-4 8 0,4-3 0,-5 5 0,0 1 0,0-1 0,0-5 0,0 3 0,0-3 0,0 0 0,0-1 0,1-5 0,-1-1 0,1 1 0,10-16 0,-8 17 0,7-10 0,-10 15 0,0 3 0,0-3 0,0 6 0,0 3 0,0-8 0,0 7 0,0-8 0,0 5 0,0-5 0,0 4 0,0-4 0,0 5 0,0 0 0,0 0 0,-1 0 0,1 1 0,0-1 0,0 0 0,-5 0 0,4 0 0,-4 4 0,5-2 0,0 2 0,-5-4 0,4 0 0,-3 0 0,3 0 0,1 0 0,0 1 0,0-1 0,0 0 0,-1 0 0,1 0 0,0 0 0,-4 0 0,2 4 0,-7-2 0,8 7 0,-8-8 0,8 3 0,-4-4 0,5 0 0,0 0 0,0 1 0,-1-1 0,1 0 0,0-5 0,0 3 0,1-3 0,-2 6 0,1-1 0,0-5 0,0 3 0,0-3 0,0 5 0,0 1 0,0-1 0,0 0 0,-1 0 0,1 0 0,0 0 0,5 0 0,-4-5 0,4 3 0,1-3 0,-5-1 0,4 5 0,0-9 0,-4 9 0,14-14 0,-13 13 0,7-8 0,-9 10 0,0 1 0,0 3 0,-1-3 0,1 4 0,0-1 0,5 2 0,1-1 0,0-1 0,4-9 0,-4-1 0,1-1 0,3 2 0,-9 5 0,3 0 0,-4 0 0,0 0 0,0 0 0,0 0 0,-1 0 0,1 0 0,0 0 0,0 5 0,0-4 0,0 3 0,-1-3 0,1-1 0,0 4 0,0-3 0,0 8 0,-1-3 0,-3-1 0,2 4 0,-2-8 0,4 8 0,0-7 0,-1 2 0,1-4 0,0 0 0,0 0 0,0 0 0,-1 0 0,1 0 0,0 5 0,0-4 0,0 4 0,-1-1 0,1-3 0,0 4 0,0-1 0,-5-3 0,4 4 0,-4-1 0,5-2 0,0 2 0,0-4 0,0 5 0,-1-4 0,1 3 0,0-4 0,0 0 0,0 5 0,-1-4 0,1 4 0,0-1 0,9-7 0,-7 6 0,8-3 0,-10 1 0,-1 3 0,1 1 0,0-4 0,0 3 0,0 1 0,-1-4 0,1 8 0,0-8 0,0 8 0,0-8 0,-1 8 0,1-3 0,0-1 0,0 4 0,0-8 0,-1 8 0,1-3 0,0 4 0,0-5 0,0 4 0,-1-3 0,1 4 0,0 0 0,0 0 0,11 0 0,2-5 0,6 3 0,-2-7 0,0 2 0,-4 1 0,10-4 0,-11 4 0,6-5 0,-7 0 0,0 5 0,-5-3 0,4 3 0,-9 0 0,9-3 0,-9 8 0,9-9 0,-8 4 0,8 1 0,-4-5 0,0 5 0,4-1 0,-4-3 0,0 3 0,4 0 0,-9-3 0,4 8 0,-5-3 0,5-1 0,-4 4 0,4-4 0,-10 1 0,4 3 0,-4-4 0,1 1 0,3 3 0,-4-4 0,0 1 0,4 3 0,-3-8 0,3 8 0,1-8 0,0 8 0,0-8 0,0 8 0,-1-8 0,1 8 0,0-8 0,0 8 0,0-8 0,-1 8 0,1-8 0,14-1 0,-11 3 0,11-6 0,-14 12 0,4-8 0,6-2 0,2 0 0,-2-4 0,-5 5 0,8-4 0,-10 3 0,10 1 0,-13 1 0,0 8 0,-1-8 0,10 3 0,-7 1 0,6 1 0,-12-1 0,3 4 0,-4-3 0,5-1 0,0 4 0,8-8 0,-6 8 0,7-8 0,-10 8 0,1-8 0,0 8 0,0-7 0,0 6 0,-1-2 0,6 0 0,1 3 0,3-8 0,-3 8 0,4-9 0,-9 9 0,17-8 0,-15 8 0,15-3 0,-12 4 0,5 0 0,10 0 0,-8 0 0,18 0 0,-18 0 0,12 0 0,-12 0 0,11 0 0,-11 0 0,7-5 0,-14 4 0,7-3 0,-11 4 0,12-5 0,-8 4 0,9-8 0,-8 8 0,21-8 0,-23 3 0,19 0 0,-23 2 0,8 4 0,-8-4 0,17 3 0,-15-4 0,15 1 0,-17 3 0,7-8 0,-7 3 0,8 1 0,-8-4 0,12 3 0,-10-3 0,10 3 0,-7-3 0,13 3 0,-10 0 0,4-2 0,-8 6 0,10-2 0,-1 4 0,10-5 0,-12 4 0,-1-4 0,-1 5 0,-9-4 0,4 3 0,-5-4 0,-1 5 0,1 0 0,0 0 0,0 0 0,0 0 0,-1 0 0,1 0 0,0 0 0,0-4 0,0 3 0,4-4 0,-2 5 0,2 0 0,1 0 0,-4-4 0,4 3 0,0-3 0,-4 4 0,4 0 0,0 0 0,-4 0 0,4 0 0,0 0 0,-4 0 0,9 0 0,-9 0 0,9 0 0,-4 0 0,0 0 0,4 0 0,-9 0 0,9 0 0,-8 0 0,2 0 0,-4 0 0,0 0 0,5 0 0,-4 0 0,4 0 0,-5 0 0,-1 0 0,1 0 0,0 0 0,0 0 0,0 0 0,5 0 0,-4 0 0,4 0 0,-1 0 0,-2 0 0,2 0 0,1 0 0,-4 0 0,3 0 0,-5 0 0,1 0 0,0 0 0,0 0 0,0 0 0,-1 0 0,1 0 0,0 0 0,0 0 0,0 0 0,0 0 0,9 0 0,-2 0 0,9 0 0,-5 0 0,0 0 0,0 0 0,-4 0 0,-3 0 0,-4 0 0,0 0 0,0 0 0,0 0 0,0 0 0,-1 0 0,1 0 0,0 0 0,0 0 0,0 0 0,-1 0 0,1 0 0,0 4 0,0-3 0,0 3 0,-1-4 0,1 0 0,0 0 0,0 0 0,0 0 0,-1 0 0,1 0 0,0 5 0,-5 0 0,0 5 0,-5 0 0,0 0 0,0 4 0,0-2 0,0 2 0,0-4 0,0 0 0,0 0 0,-5 0 0,4-1 0,-3 6 0,4-4 0,0 4 0,-5-5 0,4 0 0,-3 0 0,4 0 0,-4-1 0,2 6 0,-2-4 0,4 4 0,-4-5 0,2 0 0,-2 0 0,4-1 0,0 1 0,0 0 0,0 0 0,0 0 0,0-1 0,0 1 0,0 0 0,0 0 0,0 0 0,-4-5 0,3 4 0,-8-4 0,8 5 0,-8 0 0,8 0 0,-4-1 0,5 1 0,-4 0 0,3 0 0,-4 0 0,5-1 0,0 1 0,0 0 0,-4 0 0,3 0 0,-4-1 0,1 1 0,3 0 0,-3 0 0,4 0 0,0 0 0,0 4 0,0-3 0,-5 9 0,4-3 0,-4-1 0,5 4 0,0-4 0,-5 0 0,4-1 0,-3-5 0,4 0 0,0-1 0,0 6 0,-5-4 0,4 4 0,-3-5 0,4 5 0,-4-4 0,2 4 0,-2 0 0,0-4 0,3 4 0,-4 0 0,5-4 0,-5 9 0,4-9 0,-4 4 0,1 0 0,2-4 0,-2 4 0,-1-6 0,4 1 0,-3 0 0,4 0 0,0 0 0,0-1 0,0 1 0,0 0 0,-5 0 0,4 0 0,-3-1 0,4 1 0,0 5 0,0-4 0,0 4 0,0-5 0,0 0 0,0 0 0,0-1 0,0 1 0,0 0 0,0 0 0,0 0 0,0-1 0,0 1 0,0 0 0,0 0 0,0 0 0,0-1 0,0 1 0,0 0 0,0 0 0,0 0 0,0-1 0,4 1 0,-3 0 0,4 0 0,-5 0 0,0-1 0,0 6 0,0 2 0,4-1 0,-3 4 0,8-9 0,-3 9 0,-1-9 0,4 4 0,-8-5 0,4-1 0,-1-3 0,-3 2 0,3-2 0,-4 4 0,0 0 0,0 4 0,5 3 0,1-1 0,5 10 0,-1-9 0,1 10 0,-1-10 0,0-3 0,1 1 0,-2-4 0,-3 4 0,-1-5 0,-1-4 0,-3 2 0,3-2 0,-4 4 0,0-1 0,0 1 0,0 0 0,0 0 0,0 0 0,0-1 0,0 1 0,0 0 0,0 0 0,0 0 0,0-1 0,0 1 0,0 5 0,0-4 0,0 4 0,0-5 0,0 0 0,0-1 0,0 1 0,0 0 0,0 0 0,0 0 0,0 0 0,0-1 0,0 1 0,0 0 0,0 0 0,0 0 0,-4-1 0,3 1 0,-8 0 0,8 0 0,-3 0 0,-1-5 0,4 4 0,-3-4 0,-1 1 0,4 2 0,-8-7 0,8 8 0,-3-3 0,4 3 0,-5 1 0,4 0 0,-3 0 0,-1 0 0,4-1 0,-7 1 0,6 0 0,-6 0 0,7 0 0,-8-1 0,8 1 0,-8 0 0,8 0 0,-4 0 0,1-1 0,3 1 0,-4 0 0,1 0 0,3 0 0,-4-1 0,5 1 0,0 0 0,-4 0 0,3 0 0,-3-1 0,4 1 0,-5 0 0,4 0 0,-3 0 0,-1-1 0,4 6 0,-3-4 0,-1 9 0,4-3 0,-4-1 0,5-1 0,-4-6 0,2 1 0,-2 0 0,4 0 0,0 0 0,0 0 0,0-1 0,-4 1 0,2 0 0,-2 0 0,4 0 0,0-1 0,0 1 0,0 0 0,0 0 0,-4 0 0,3-1 0,-4 1 0,5 0 0,-4-5 0,-2 0 0,-4-5 0,0 0 0,0 0 0,1 0 0,-1 4 0,0-3 0,0 4 0,0-1 0,0-3 0,0 3 0,5 1 0,-4-4 0,3 3 0,-9 1 0,4-4 0,-4 8 0,5-8 0,0 8 0,0-8 0,0 3 0,0 1 0,0-4 0,1 3 0,-1 1 0,0-4 0,4 7 0,-3-7 0,4 4 0,-1-1 0,-3-3 0,8 8 0,-7-8 0,2 8 0,-4-8 0,0 8 0,0-8 0,5 7 0,-4-7 0,8 8 0,-8-8 0,4 8 0,-5-8 0,4 8 0,-3-8 0,8 8 0,-8-8 0,8 7 0,-8-7 0,8 8 0,-8-3 0,4-1 0,-1 4 0,-2-4 0,2 1 0,1 2 0,-4-6 0,8 6 0,-8-7 0,3 8 0,-4-4 0,1 5 0,-1 0 0,0-4 0,4 2 0,-3-7 0,4 4 0,-1-1 0,-2-3 0,6 8 0,-6-8 0,2 3 0,-4 1 0,0-4 0,0 7 0,0-6 0,5 6 0,-4-7 0,4 4 0,-5-1 0,0-3 0,0 8 0,0-8 0,0 8 0,0-8 0,0 7 0,0-6 0,0 6 0,0-7 0,0 8 0,0-8 0,1 8 0,-1-8 0,0 8 0,0-8 0,4 8 0,-3-8 0,4 3 0,-5-4 0,0 0 0,0 0 0,0 4 0,0-3 0,0 4 0,1-5 0,-1 0 0,0 0 0,0 0 0,-5 0 0,4 4 0,-4-3 0,5 4 0,0-5 0,0 0 0,0 0 0,0 0 0,0 0 0,0 0 0,0 0 0,0 0 0,0 0 0,0 0 0,0 0 0,1 0 0,-1 0 0,0 0 0,0 0 0,0 0 0,0 0 0,0 0 0,0 0 0,0 4 0,0-3 0,0 3 0,0-4 0,0 0 0,1 5 0,-1-4 0,0 3 0,0-4 0,0 5 0,-5-4 0,4 3 0,-4-4 0,0 5 0,3-4 0,-3 4 0,5-5 0,1 0 0,-1 0 0,0 0 0,4 4 0,-3-3 0,4 3 0,-5 1 0,0-4 0,-5 8 0,4-8 0,-4 4 0,5-1 0,0-3 0,0 4 0,0-5 0,0 0 0,5 4 0,-9-3 0,-63 18 0,39-10 0,-14 2 0,2-1 0,25-4 0,-12-1 0,16 0 0,-1-4 0,6 4 0,-4-5 0,9 0 0,-14 4 0,13-3 0,-7 4 0,9-5 0,0 4 0,0-3 0,-5 8 0,4-8 0,-4 8 0,0-8 0,3 8 0,-8-3 0,9-1 0,-4 0 0,5 0 0,0-4 0,0 7 0,0-7 0,-4 8 0,3-3 0,-3-1 0,4 4 0,0-8 0,4 8 0,-2-8 0,2 7 0,-4-7 0,5 8 0,-4-3 0,3-1 0,-4 4 0,0-8 0,1 8 0,-1-4 0,0 0 0,4 4 0,-3-8 0,4 4 0,-1-1 0,-3-3 0,8 8 0,-7-8 0,2 8 0,-4-8 0,0 7 0,0-2 0,0 4 0,0-1 0,-5 2 0,4-6 0,-4 4 0,5-3 0,0 3 0,0-3 0,5 3 0,-4-8 0,4 7 0,-5-2 0,0 4 0,0 0 0,0-1 0,0 1 0,-5 0 0,4 0 0,0 0 0,2 0 0,4 0 0,-5-5 0,4 4 0,-2-8 0,6 8 0,-6-8 0,2 8 0,-4-4 0,0 5 0,5 0 0,-4 0 0,3-1 0,-3 1 0,-1 0 0,0 0 0,0 0 0,0-1 0,0 1 0,0 0 0,0 0 0,5 0 0,-4-1 0,3 1 0,-4-4 0,0 2 0,5-2 0,-4-1 0,4 4 0,-5-4 0,0 1 0,0 3 0,0-8 0,0 7 0,0-2 0,0-1 0,5 4 0,-4-8 0,3 8 0,-4-4 0,0 5 0,-5-4 0,4 2 0,-4-2 0,0 4 0,4 0 0,-4-4 0,5 2 0,0-7 0,0 8 0,0-8 0,0 4 0,5-1 0,-4-3 0,4 3 0,-5 1 0,0-4 0,0 8 0,0-4 0,0 5 0,0-5 0,0 4 0,0-4 0,0 1 0,0 3 0,0-8 0,0 3 0,5 0 0,-4-3 0,4 8 0,-5-8 0,0 8 0,0-4 0,0 1 0,0 3 0,0-4 0,0 0 0,0 4 0,0-3 0,0-1 0,0 4 0,1-8 0,-1 8 0,0-4 0,0 0 0,4 4 0,-3-8 0,4 4 0,-1-1 0,-2-3 0,7 8 0,-8-8 0,3 8 0,-4-8 0,0 7 0,0-7 0,0 8 0,1-3 0,3 3 0,-3-3 0,4 3 0,-5-4 0,0 0 0,0 4 0,0-8 0,0 8 0,5-4 0,-4 1 0,3 3 0,-4-8 0,5 7 0,-4-6 0,8 6 0,-8-7 0,4 8 0,-5-4 0,0 5 0,0 0 0,4 0 0,-3-5 0,8 4 0,-7-8 0,6 8 0,-6-4 0,2 1 0,1 2 0,-4-2 0,3 4 0,-4 0 0,-5 0 0,4 5 0,-4-4 0,4 4 0,6-5 0,-4 0 0,8-1 0,-8 1 0,4-4 0,-5-6 0,0-1 0,0-8 0,4 3 0,-2 1 0,2-4 0,-4 8 0,5-8 0,-4 8 0,3-8 0,-4 3 0,0-3 0,0 3 0,1-3 0,3 4 0,-8-6 0,7 1 0,-8 5 0,5-4 0,1 3 0,-1-4 0,-5 0 0,3-5 0,-8-2 0,8 1 0,-8-4 0,9 4 0,-10-6 0,10 6 0,0 1 0,2 5 0,4 0 0,-1 0 0,2-5 0,-6-1 0,8-6 0,-17 1 0,12 0 0,-9-1 0,6 1 0,-1 0 0,-5 4 0,9 2 0,-7 4 0,9 2 0,-1-1 0,-2 4 0,2-3 0,-4 8 0,5-8 0,-4 4 0,3-5 0,-4-5 0,0 4 0,0-4 0,-5 4 0,3 1 0,-3 0 0,6 0 0,-1 0 0,0 0 0,0 5 0,0-4 0,4 4 0,-2-1 0,2 2 0,1-1 0,-4 0 0,3-5 0,-4 4 0,0-3 0,0 4 0,0-5 0,1 0 0,-1 5 0,4-4 0,-3 3 0,4-4 0,-5 5 0,0-4 0,-5 3 0,4-4 0,-5-5 0,1 3 0,4-3 0,-4 5 0,5 0 0,0 0 0,0 0 0,0 4 0,4-2 0,-2 2 0,2-4 0,-4 5 0,0-4 0,0 3 0,0-4 0,1 1 0,-6 3 0,3-3 0,2 4 0,1-5 0,3 4 0,1-3 0,-4 8 0,4-7 0,-5 2 0,0-4 0,0 0 0,0 0 0,0-5 0,0 4 0,-1-4 0,1 5 0,0 0 0,1 0 0,-1 0 0,0 0 0,4 0 0,-3 5 0,8-4 0,-8 8 0,4-8 0,-5 4 0,4-5 0,-2 0 0,2 4 0,-4-2 0,0 2 0,5-4 0,-4 0 0,3 0 0,-3 0 0,-1 0 0,0 0 0,0 1 0,4-1 0,-3 4 0,8-3 0,-7 4 0,2-5 0,-4 0 0,0 0 0,0 0 0,0 0 0,0 0 0,0-5 0,-5 4 0,3-4 0,2 4 0,1 1 0,4 0 0,-5 1 0,0-1 0,4 0 0,-3 0 0,4 4 0,-1-3 0,-3 4 0,4-5 0,-5 0 0,0 0 0,0 0 0,0 0 0,0 5 0,0-4 0,5 3 0,-4 1 0,4-4 0,-5 4 0,4-5 0,-3 4 0,8-3 0,-8 8 0,4-8 0,-5 8 0,4-7 0,-2 6 0,2-6 0,-4 2 0,0-4 0,0 0 0,0 5 0,5-4 0,-4 8 0,8-8 0,-8 8 0,-1-4 0,3 5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18:49:12.40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2969 1 24575,'-21'4'0,"0"2"0,-1 10 0,-5-4 0,9 8 0,-8-8 0,9 8 0,-4-8 0,-1 3 0,1-4 0,5-1 0,-4 1 0,8-1 0,2 0 0,1 0 0,3-5 0,-4 4 0,1-4 0,-6 1 0,3 2 0,-3-2 0,0 4 0,-1 0 0,-5 6 0,-1 0 0,6 6 0,-5-1 0,5-5 0,-6 4 0,1-3 0,5-1 0,-4-1 0,8-5 0,-8 6 0,9-5 0,-9 4 0,4-5 0,-1 5 0,-3-3 0,3 4 0,1-6 0,-4 0 0,9 0 0,-4 1 0,5-2 0,0 1 0,0 0 0,0 0 0,0-5 0,0 4 0,5-4 0,-4 5 0,3 0 0,-4-5 0,0 4 0,0-8 0,1 8 0,-1-4 0,0 5 0,0 0 0,-5 0 0,4 0 0,-4-4 0,5 3 0,0-4 0,0 5 0,0 0 0,-5 0 0,4 0 0,-9 0 0,8 0 0,-8 1 0,9-1 0,-9 0 0,9 0 0,-4-4 0,0 3 0,4-4 0,-4 1 0,5 3 0,0-4 0,0 1 0,0 3 0,-5-4 0,4 5 0,-10-4 0,10 3 0,-9-3 0,9 4 0,-9 0 0,9-4 0,-4 3 0,5-8 0,-5 7 0,4-6 0,-3 6 0,4-7 0,0 8 0,0-8 0,-5 8 0,4-8 0,-4 9 0,0-9 0,4 7 0,-4-7 0,5 8 0,0-8 0,-5 4 0,8-1 0,-7-3 0,9 3 0,-10-4 0,4 5 0,-9-4 0,9 3 0,-3-4 0,8 5 0,-3-4 0,4 3 0,-5-4 0,-11 0 0,-2 0 0,-12 0 0,0 0 0,1 0 0,5 0 0,-4 5 0,4 1 0,-6 1 0,1 3 0,-1-4 0,1 6 0,-1-1 0,0 1 0,1-1 0,-1 1 0,1-1 0,-1 1 0,6-1 0,2 0 0,11-1 0,1 0 0,5 0 0,0-5 0,-5 4 0,4-3 0,-14 9 0,8-4 0,-9 4 0,5-4 0,-1-1 0,1 1 0,5-1 0,-5 1 0,5-1 0,0 0 0,-4 1 0,9-1 0,-4 0 0,5 0 0,0 0 0,0-1 0,0 1 0,0 0 0,0 0 0,0 0 0,0 4 0,-5-3 0,4 3 0,-4-4 0,5 0 0,0 0 0,0 5 0,0-4 0,0 4 0,4-5 0,-3-5 0,8 4 0,-8-4 0,8 5 0,-8 5 0,3-4 0,0 4 0,-2-5 0,7 5 0,-8-4 0,8 4 0,-4-5 0,1-1 0,3 1 0,-8 0 0,8 0 0,-8 0 0,8-1 0,-4 1 0,5 0 0,-4 5 0,3-4 0,-9 4 0,9-5 0,-3-1 0,4 1 0,0 0 0,0 5 0,0-4 0,0 4 0,0 0 0,0-4 0,0 4 0,0-5 0,0-1 0,0 1 0,0 0 0,0 0 0,0 0 0,0-1 0,0 1 0,0 0 0,0 0 0,0 0 0,0-1 0,0 1 0,0 0 0,0 5 0,0-4 0,0 9 0,0-4 0,0 5 0,0 1 0,0-6 0,0 4 0,0-4 0,0 0 0,0 4 0,0 1 0,0 1 0,0 4 0,0-10 0,0-1 0,0-5 0,0-1 0,0 1 0,0 0 0,0 11 0,0 2 0,-5 12 0,-2-1 0,-4-5 0,5-2 0,-4-6 0,9 0 0,-4 1 0,0-1 0,4 6 0,-4-4 0,5 4 0,0-6 0,0 1 0,0-1 0,0 0 0,0 0 0,0 6 0,0-4 0,0 4 0,0 0 0,0-4 0,0 20 0,0-12 0,0 7 0,0-11 0,0-6 0,0 0 0,0 1 0,0-1 0,0 0 0,0-5 0,0 4 0,0-9 0,0 9 0,0-3 0,0-1 0,0-1 0,0-1 0,5-2 0,-4 8 0,3-9 0,-4 4 0,5-6 0,-4 6 0,3-4 0,-4 9 0,4-9 0,-3 9 0,4-3 0,-5 13 0,0-6 0,5 7 0,-4-10 0,3-5 0,1 4 0,-4-4 0,9 5 0,-4 1 0,0-1 0,3 0 0,-8-5 0,9 10 0,-4-8 0,0 4 0,4 4 0,-4-9 0,5 11 0,0-7 0,-5 0 0,3 0 0,-3 1 0,5-1 0,-1-5 0,0 13 0,1-10 0,-1 12 0,-4-10 0,3-5 0,-8 4 0,8-9 0,-8 9 0,8-9 0,-8 4 0,3-5 0,1 0 0,-4 0 0,8-1 0,-8 1 0,3 0 0,1 5 0,1 1 0,5 11 0,-5-4 0,4 10 0,-4-4 0,5-1 0,1 5 0,-1-4 0,0-1 0,-5 0 0,4-7 0,-5 0 0,6 0 0,0 6 0,-5-4 0,4-1 0,-5-2 0,1-4 0,3 6 0,-7-6 0,2 4 0,-4-9 0,5 4 0,-4-5 0,3-1 0,-4 1 0,0 0 0,0 0 0,4 0 0,-3 5 0,4-4 0,-5 9 0,0-4 0,0 5 0,4-5 0,-3-1 0,4-5 0,-5 5 0,0-4 0,0 4 0,0-5 0,0-1 0,4 1 0,-3 5 0,3-4 0,-4 4 0,5 0 0,-4 1 0,4 5 0,0 1 0,-4-1 0,8 0 0,-7 0 0,7 1 0,-8-1 0,4 6 0,0-4 0,-4 4 0,4-11 0,-5-1 0,0-1 0,0-3 0,0 3 0,0-4 0,0-9 0,0 36 0,-12-4 0,-3 38 0,-11-6 0,-1 1 0,0 8 0,0 2 0,0-7 0,6 3 0,3-21 0,5 0 0,7-16 0,1-8 0,5-6 0,0 0 0,0-4 0,0 3 0,0-9 0,0 9 0,0-9 0,0 9 0,0-9 0,0 9 0,0-9 0,0 9 0,0-4 0,0 15 0,0-8 0,0 14 0,0-14 0,0 10 0,0-5 0,0 1 0,0 4 0,0-10 0,0 10 0,0-11 0,0 6 0,0-1 0,0-5 0,0 6 0,0-7 0,0 0 0,0-5 0,0 4 0,0-9 0,0 4 0,0-5 0,0 0 0,0 0 0,0-1 0,0 1 0,0 0 0,0 0 0,0 11 0,0-4 0,0 16 0,0-10 0,0 10 0,0-10 0,0 4 0,0-6 0,0-5 0,0 4 0,0-9 0,0 4 0,0-5 0,4 5 0,-3-4 0,4 4 0,-5-5 0,0 0 0,0 4 0,0-2 0,0 8 0,0-9 0,0 3 0,0 1 0,0-4 0,0 9 0,0-8 0,0 2 0,0 1 0,0-4 0,0 9 0,0-9 0,0 9 0,0-3 0,0-1 0,0 4 0,0-9 0,0 9 0,0-9 0,0 4 0,0-1 0,0-3 0,0 3 0,0-4 0,0 0 0,0-1 0,0 1 0,0 5 0,0-4 0,0 4 0,0-5 0,0 0 0,0 0 0,0-1 0,0 1 0,0-4 0,0-2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F275F-3EC8-194E-A4C2-2502BD29C783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0983C-0E88-5442-AF1A-613B89B09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5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CF973-BBBC-4F18-A0EA-52ADDA0617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71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F695B-7177-D74C-A15B-5EDD25F57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BF943-A1AD-EC4D-93C7-1CC095C73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C00A-12AA-2B44-8718-19A3809FD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360E-0CE8-1546-84CB-64EE763AA24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DCC47-05EE-8B43-AF2B-51543D44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3F4F-7E8B-9C41-AC88-68D07484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94B4-82E4-F740-9C22-CE582705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5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00EF4-C30E-334D-9375-0D3870FB6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4E63B-C0CE-1E45-9C3F-36AE78CF6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6003F-DCD9-7A4E-B984-5E9BB14A4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360E-0CE8-1546-84CB-64EE763AA24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D42D1-97EB-F34D-B466-33FCCE01E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BE7ED-DB0E-EC4C-A94D-70E2E5F8B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94B4-82E4-F740-9C22-CE582705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7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F1A186-CDF8-E04B-B1F3-D82381612A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543EB-BE25-724D-87D6-89B1D9637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3545C-1883-9948-89D0-08086434A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360E-0CE8-1546-84CB-64EE763AA24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F37E-4A93-B14F-8C23-6DEF7ABA9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8F09F-1CA4-7B48-BF51-1FF90013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94B4-82E4-F740-9C22-CE582705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21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defTabSz="914400">
              <a:defRPr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68763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7DD34-EEA4-044A-A120-0BFCB7F35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7F97F-A56A-B448-8D99-65E68A73D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AAD06-36AA-F648-96AC-AA55879F6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360E-0CE8-1546-84CB-64EE763AA24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C06C5-E518-504E-A26B-61C71F55D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993A5-1554-CC49-9AFF-EBB923A4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94B4-82E4-F740-9C22-CE582705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4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A7A4B-0B69-2241-9958-50216A212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F22D6-49BC-7041-AAB8-1DC9D8675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CCC11-0FF5-6D4E-A8E7-0B674C3E2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360E-0CE8-1546-84CB-64EE763AA24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A750E-3AE1-A647-B291-48D6E6736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C901F-7899-354D-A4A5-076D9C33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94B4-82E4-F740-9C22-CE582705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5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7D55-08DC-2445-A066-DD0D631EC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07D0A-430A-0D40-9829-86579A075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AF3E9-4A61-2942-8357-ACAA329F3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E8CDD-288E-EF40-8DA2-E274C93D9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360E-0CE8-1546-84CB-64EE763AA24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7177A-75E5-884A-9A8A-745EFE3CF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DE8FE-7F7B-DC43-AFC5-CBBC1250C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94B4-82E4-F740-9C22-CE582705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D4DF-D520-A243-BE61-614A165AA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24C5E-ADFD-2548-A9E9-2FA5787ED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4FC37-94EE-774C-BF88-B33FEB436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306414-15A6-6845-B31A-4C183A9A2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637375-4FBF-4942-A265-01D4E4134A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E7D62C-7568-2F4F-B9C8-21A6FC18E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360E-0CE8-1546-84CB-64EE763AA24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F1976B-EB9C-6341-9E49-C3D2D1F95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8F26B5-0F28-644C-9EA8-48D9A95CA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94B4-82E4-F740-9C22-CE582705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9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0508-21BA-CB4A-B82F-FF21BD36B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461BB7-9CFA-224F-A23B-1467AC9FB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360E-0CE8-1546-84CB-64EE763AA24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02C59-FBD8-B34D-B87C-D8A96A629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B14E9-373D-C540-84E5-035A2BE8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94B4-82E4-F740-9C22-CE582705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9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2D155F-6AD0-C84B-9A6F-965E14EE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360E-0CE8-1546-84CB-64EE763AA24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ABB7D-28B6-3C4C-81B0-CB6EBB94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38389-BAF9-7548-AB25-F66A47DE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94B4-82E4-F740-9C22-CE582705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5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C3CAB-C8A1-7448-9B70-1DF5A1745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01FB1-DD5A-6646-ACA2-12E22D65D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2FA60-D957-B442-89C9-840E049B2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75DF6-7493-3D4A-B818-CFAF09A2C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360E-0CE8-1546-84CB-64EE763AA24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25B2E-5438-1E41-89C2-5EF5EC0D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12D69-14DA-5A4C-B68F-4675B7D84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94B4-82E4-F740-9C22-CE582705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0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68BA8-9BC2-0C45-9981-3AB200CA9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22C85E-831A-7F46-AA17-7DDD721FD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37397-FEC4-F24E-8499-0D4B6163A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4538-5B02-EA4E-AC85-4F3C366E4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360E-0CE8-1546-84CB-64EE763AA24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3737C-7E1C-AF40-943F-0ED3C4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D9361-33FD-6348-9853-5579941F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94B4-82E4-F740-9C22-CE582705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7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8F308D-AD41-C24A-AC50-9161921F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9AFB3-DC84-FC43-885A-9B97ECF69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FABF4-5FFC-2E49-862E-8C06A5D89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360E-0CE8-1546-84CB-64EE763AA249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77199-4E3B-9C49-AC96-DD02E778A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7E650-A0DF-0040-96EA-44D60EC2D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894B4-82E4-F740-9C22-CE582705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5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ustomXml" Target="../ink/ink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3182-D4EF-0141-A14F-3BFC7A6E87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316CDF-1327-EF41-8CEB-52783ADB6F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5E22D-587E-A149-B9BA-EC050251D6C3}"/>
              </a:ext>
            </a:extLst>
          </p:cNvPr>
          <p:cNvSpPr txBox="1"/>
          <p:nvPr/>
        </p:nvSpPr>
        <p:spPr>
          <a:xfrm>
            <a:off x="2594344" y="4534267"/>
            <a:ext cx="7910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Targeted Watershed Plan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Scott Horsley, Water Resources Consultant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Curt Felix, Chair, Clean Water Advisory Committee</a:t>
            </a:r>
          </a:p>
        </p:txBody>
      </p:sp>
      <p:pic>
        <p:nvPicPr>
          <p:cNvPr id="9" name="Picture 8" descr="A picture containing sky, outdoor, nature, sunset&#10;&#10;Description automatically generated">
            <a:extLst>
              <a:ext uri="{FF2B5EF4-FFF2-40B4-BE49-F238E27FC236}">
                <a16:creationId xmlns:a16="http://schemas.microsoft.com/office/drawing/2014/main" id="{931A1157-5201-7E4D-94EA-775AA4EFC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341313"/>
            <a:ext cx="85090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73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71C3-ACEA-EB44-9485-BE08514AA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Content Placeholder 12" descr="Table&#10;&#10;Description automatically generated">
            <a:extLst>
              <a:ext uri="{FF2B5EF4-FFF2-40B4-BE49-F238E27FC236}">
                <a16:creationId xmlns:a16="http://schemas.microsoft.com/office/drawing/2014/main" id="{C3D8EF17-38F8-BB41-BD9B-CDD90EC71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01" y="728135"/>
            <a:ext cx="11790197" cy="5025496"/>
          </a:xfrm>
        </p:spPr>
      </p:pic>
    </p:spTree>
    <p:extLst>
      <p:ext uri="{BB962C8B-B14F-4D97-AF65-F5344CB8AC3E}">
        <p14:creationId xmlns:p14="http://schemas.microsoft.com/office/powerpoint/2010/main" val="1690445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Text, letter&#10;&#10;Description automatically generated">
            <a:extLst>
              <a:ext uri="{FF2B5EF4-FFF2-40B4-BE49-F238E27FC236}">
                <a16:creationId xmlns:a16="http://schemas.microsoft.com/office/drawing/2014/main" id="{4A8F3A87-811B-A645-AA75-8B832AAD2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388" y="-4157"/>
            <a:ext cx="10904631" cy="6862157"/>
          </a:xfrm>
          <a:prstGeom prst="rect">
            <a:avLst/>
          </a:prstGeom>
          <a:ln>
            <a:noFill/>
          </a:ln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48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07FD-A06E-184C-A9A9-8B393A6F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F626492C-0BF8-4245-B37E-96238B111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419517"/>
            <a:ext cx="12110677" cy="5211261"/>
          </a:xfrm>
        </p:spPr>
      </p:pic>
    </p:spTree>
    <p:extLst>
      <p:ext uri="{BB962C8B-B14F-4D97-AF65-F5344CB8AC3E}">
        <p14:creationId xmlns:p14="http://schemas.microsoft.com/office/powerpoint/2010/main" val="3057704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4E557-FD6F-8340-BEA9-5E63A80CF3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BC3275-2120-F149-8561-64BE92D7BC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52F5C70A-85FD-2042-985F-8659FB73C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7" y="0"/>
            <a:ext cx="10567503" cy="6858000"/>
          </a:xfrm>
          <a:prstGeom prst="rect">
            <a:avLst/>
          </a:prstGeom>
        </p:spPr>
      </p:pic>
      <p:pic>
        <p:nvPicPr>
          <p:cNvPr id="9" name="Picture 8" descr="A picture containing outdoor, grass, sidewalk, plant&#10;&#10;Description automatically generated">
            <a:extLst>
              <a:ext uri="{FF2B5EF4-FFF2-40B4-BE49-F238E27FC236}">
                <a16:creationId xmlns:a16="http://schemas.microsoft.com/office/drawing/2014/main" id="{023FC601-57C9-9343-9574-FAD520330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191" y="81644"/>
            <a:ext cx="2830837" cy="3840388"/>
          </a:xfrm>
          <a:prstGeom prst="rect">
            <a:avLst/>
          </a:prstGeom>
        </p:spPr>
      </p:pic>
      <p:pic>
        <p:nvPicPr>
          <p:cNvPr id="11" name="Picture 10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73FDBB6A-B075-F04B-AD73-ACF351460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822" y="3655012"/>
            <a:ext cx="2379252" cy="32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17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5F39F37A-1875-1C49-B2B4-F000C857623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08" y="235898"/>
            <a:ext cx="4807688" cy="6386203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3306B39-3C62-D84A-99F4-F3571E198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5898"/>
            <a:ext cx="5678805" cy="5505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F2B862-440A-7C4D-9AAE-ED728E192768}"/>
              </a:ext>
            </a:extLst>
          </p:cNvPr>
          <p:cNvSpPr txBox="1"/>
          <p:nvPr/>
        </p:nvSpPr>
        <p:spPr>
          <a:xfrm>
            <a:off x="6641806" y="5996762"/>
            <a:ext cx="333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Woodard &amp; Curran (2001)</a:t>
            </a:r>
          </a:p>
        </p:txBody>
      </p:sp>
    </p:spTree>
    <p:extLst>
      <p:ext uri="{BB962C8B-B14F-4D97-AF65-F5344CB8AC3E}">
        <p14:creationId xmlns:p14="http://schemas.microsoft.com/office/powerpoint/2010/main" val="2029027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3C58-B2C8-424F-96A1-3E7C2EF3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dirty="0"/>
              <a:t>PRB Pilot</a:t>
            </a:r>
          </a:p>
        </p:txBody>
      </p:sp>
      <p:pic>
        <p:nvPicPr>
          <p:cNvPr id="6" name="Picture 11" descr="Map&#10;&#10;Description automatically generated">
            <a:extLst>
              <a:ext uri="{FF2B5EF4-FFF2-40B4-BE49-F238E27FC236}">
                <a16:creationId xmlns:a16="http://schemas.microsoft.com/office/drawing/2014/main" id="{4F872444-96E8-4123-8A5A-2A0BB1EB1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999" y="640081"/>
            <a:ext cx="690980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6F1BF-D8DF-4BD3-9F37-DD1A2025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3690257" cy="3755565"/>
          </a:xfrm>
        </p:spPr>
        <p:txBody>
          <a:bodyPr>
            <a:normAutofit/>
          </a:bodyPr>
          <a:lstStyle/>
          <a:p>
            <a:r>
              <a:rPr lang="en-US" dirty="0"/>
              <a:t>Duck Creek Watershed</a:t>
            </a:r>
          </a:p>
          <a:p>
            <a:r>
              <a:rPr lang="en-US" dirty="0"/>
              <a:t>Intersection Bank and Commercial Streets</a:t>
            </a:r>
          </a:p>
          <a:p>
            <a:r>
              <a:rPr lang="en-US" dirty="0"/>
              <a:t>Evaluate Injection, Trench &amp; Bulkhead PRB Technologies</a:t>
            </a:r>
          </a:p>
          <a:p>
            <a:r>
              <a:rPr lang="en-US" dirty="0"/>
              <a:t>Short-Term WQ Benefits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844CD21-BF2F-4D51-B4E0-15C316D99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99" y="5423047"/>
            <a:ext cx="6909801" cy="5314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950" b="1" i="1" u="none" strike="noStrike" cap="none" normalizeH="0" baseline="0" bmk="_Toc57843605">
                <a:ln>
                  <a:noFill/>
                </a:ln>
                <a:solidFill>
                  <a:srgbClr val="FFFFFF"/>
                </a:solidFill>
                <a:effectLst/>
              </a:rPr>
              <a:t>Figure 3.</a:t>
            </a:r>
            <a:r>
              <a:rPr kumimoji="0" lang="en-US" altLang="en-US" sz="950" b="0" i="1" u="none" strike="noStrike" cap="none" normalizeH="0" baseline="0" bmk="_Toc57843605">
                <a:ln>
                  <a:noFill/>
                </a:ln>
                <a:solidFill>
                  <a:srgbClr val="FFFFFF"/>
                </a:solidFill>
                <a:effectLst/>
              </a:rPr>
              <a:t> Subwatersheds contributing to Duck Creek. The two subwatersheds are separated based on travel time to Duck Creek, either less than 10 years (LT10) or greater than 10 years (GT10). Source: Cape Cod Commission Regional Policy Plan Data Viewer (Cape Cod </a:t>
            </a:r>
            <a:r>
              <a:rPr kumimoji="0" lang="en-US" altLang="en-US" sz="950" b="0" i="1" u="none" strike="noStrike" cap="none" normalizeH="0" baseline="0" err="1" bmk="_Toc57843605">
                <a:ln>
                  <a:noFill/>
                </a:ln>
                <a:solidFill>
                  <a:srgbClr val="FFFFFF"/>
                </a:solidFill>
                <a:effectLst/>
              </a:rPr>
              <a:t>Commision</a:t>
            </a:r>
            <a:r>
              <a:rPr kumimoji="0" lang="en-US" altLang="en-US" sz="950" b="0" i="1" u="none" strike="noStrike" cap="none" normalizeH="0" baseline="0" bmk="_Toc57843605">
                <a:ln>
                  <a:noFill/>
                </a:ln>
                <a:solidFill>
                  <a:srgbClr val="FFFFFF"/>
                </a:solidFill>
                <a:effectLst/>
              </a:rPr>
              <a:t>, n.d.).</a:t>
            </a:r>
            <a:r>
              <a:rPr kumimoji="0" lang="en-US" altLang="en-US" sz="950" b="0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</a:rPr>
              <a:t> </a:t>
            </a:r>
            <a:endParaRPr kumimoji="0" lang="en-US" altLang="en-US" sz="95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C9DA31F8-8A1F-40AA-A382-F7496345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84" y="293827"/>
            <a:ext cx="7125787" cy="633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94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55093-7140-9D45-97FB-A2DF4E12E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C611C70C-E573-FE43-ABAF-EF8D477B5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4993" y="2651534"/>
            <a:ext cx="6527007" cy="4351338"/>
          </a:xfr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4F4236-EB6D-9D44-92DA-9C72DCAFF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54413" cy="327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41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application, letter&#10;&#10;Description automatically generated">
            <a:extLst>
              <a:ext uri="{FF2B5EF4-FFF2-40B4-BE49-F238E27FC236}">
                <a16:creationId xmlns:a16="http://schemas.microsoft.com/office/drawing/2014/main" id="{71D7D343-2B5C-ED44-8008-C4C8ED525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098" y="0"/>
            <a:ext cx="8783803" cy="6858000"/>
          </a:xfrm>
          <a:prstGeom prst="rect">
            <a:avLst/>
          </a:prstGeom>
        </p:spPr>
      </p:pic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5C3390CF-DF94-4049-9957-872A256B9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3005" y="-168658"/>
            <a:ext cx="8885208" cy="6858000"/>
          </a:xfrm>
          <a:prstGeom prst="rect">
            <a:avLst/>
          </a:prstGeom>
        </p:spPr>
      </p:pic>
      <p:pic>
        <p:nvPicPr>
          <p:cNvPr id="7" name="Picture 6" descr="A picture containing chair, table, water, standing&#10;&#10;Description automatically generated">
            <a:extLst>
              <a:ext uri="{FF2B5EF4-FFF2-40B4-BE49-F238E27FC236}">
                <a16:creationId xmlns:a16="http://schemas.microsoft.com/office/drawing/2014/main" id="{B18347DD-78D0-A042-98A0-C3BC16EE1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575" y="-2191241"/>
            <a:ext cx="8386498" cy="6223819"/>
          </a:xfrm>
          <a:prstGeom prst="rect">
            <a:avLst/>
          </a:prstGeom>
        </p:spPr>
      </p:pic>
      <p:pic>
        <p:nvPicPr>
          <p:cNvPr id="11" name="Picture 10" descr="A body of water&#10;&#10;Description automatically generated">
            <a:extLst>
              <a:ext uri="{FF2B5EF4-FFF2-40B4-BE49-F238E27FC236}">
                <a16:creationId xmlns:a16="http://schemas.microsoft.com/office/drawing/2014/main" id="{DDB09006-5D58-0549-917F-4686C3B2A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575" y="2915759"/>
            <a:ext cx="6021425" cy="448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83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een, sitting, man, bird&#10;&#10;Description automatically generated">
            <a:extLst>
              <a:ext uri="{FF2B5EF4-FFF2-40B4-BE49-F238E27FC236}">
                <a16:creationId xmlns:a16="http://schemas.microsoft.com/office/drawing/2014/main" id="{6F504476-A4DC-AA45-BB44-213BC122E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219" y="1510144"/>
            <a:ext cx="4189781" cy="5347855"/>
          </a:xfrm>
          <a:prstGeom prst="rect">
            <a:avLst/>
          </a:prstGeom>
        </p:spPr>
      </p:pic>
      <p:pic>
        <p:nvPicPr>
          <p:cNvPr id="7" name="Picture 6" descr="A picture containing photo, grass, green, different&#10;&#10;Description automatically generated">
            <a:extLst>
              <a:ext uri="{FF2B5EF4-FFF2-40B4-BE49-F238E27FC236}">
                <a16:creationId xmlns:a16="http://schemas.microsoft.com/office/drawing/2014/main" id="{0D794E79-6628-8141-AF8C-7C46D4CDF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3670" y="-1004456"/>
            <a:ext cx="5575277" cy="5029200"/>
          </a:xfrm>
          <a:prstGeom prst="rect">
            <a:avLst/>
          </a:prstGeom>
        </p:spPr>
      </p:pic>
      <p:pic>
        <p:nvPicPr>
          <p:cNvPr id="9" name="Picture 8" descr="A picture containing text, photo, air, flying&#10;&#10;Description automatically generated">
            <a:extLst>
              <a:ext uri="{FF2B5EF4-FFF2-40B4-BE49-F238E27FC236}">
                <a16:creationId xmlns:a16="http://schemas.microsoft.com/office/drawing/2014/main" id="{13947D64-FC81-FC40-BB97-7AA12A08E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024" y="817417"/>
            <a:ext cx="4656352" cy="62206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41659A-4A43-1F43-81CC-B67161991CE4}"/>
              </a:ext>
            </a:extLst>
          </p:cNvPr>
          <p:cNvSpPr txBox="1"/>
          <p:nvPr/>
        </p:nvSpPr>
        <p:spPr>
          <a:xfrm>
            <a:off x="273768" y="437256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Coastal Ecosystem Restoration</a:t>
            </a:r>
          </a:p>
        </p:txBody>
      </p:sp>
    </p:spTree>
    <p:extLst>
      <p:ext uri="{BB962C8B-B14F-4D97-AF65-F5344CB8AC3E}">
        <p14:creationId xmlns:p14="http://schemas.microsoft.com/office/powerpoint/2010/main" val="370791248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A0141ADE-96F2-F14F-9829-50C35FEA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36" y="1302192"/>
            <a:ext cx="7998281" cy="4629593"/>
          </a:xfrm>
          <a:prstGeom prst="rect">
            <a:avLst/>
          </a:prstGeom>
        </p:spPr>
      </p:pic>
      <p:pic>
        <p:nvPicPr>
          <p:cNvPr id="6" name="oysters.jpg" descr="oysters.jpg">
            <a:extLst>
              <a:ext uri="{FF2B5EF4-FFF2-40B4-BE49-F238E27FC236}">
                <a16:creationId xmlns:a16="http://schemas.microsoft.com/office/drawing/2014/main" id="{C5ACFB13-5841-4040-A3EE-6DABFA09A73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27312" y="2105247"/>
            <a:ext cx="3664688" cy="3234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098356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1415B-0B06-AD45-AE42-014356B5E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Targeted Watershed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4B492-0C9A-8E43-930A-D03051571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236200" cy="44307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Restoration of Ecosystems &amp; Water Quality</a:t>
            </a:r>
          </a:p>
          <a:p>
            <a:r>
              <a:rPr lang="en-US" dirty="0">
                <a:solidFill>
                  <a:srgbClr val="0070C0"/>
                </a:solidFill>
              </a:rPr>
              <a:t>Compliance with Clean Water Act</a:t>
            </a:r>
          </a:p>
          <a:p>
            <a:r>
              <a:rPr lang="en-US" dirty="0">
                <a:solidFill>
                  <a:srgbClr val="0070C0"/>
                </a:solidFill>
              </a:rPr>
              <a:t>Quicker Results (emphasizing in-water and near-water practices)</a:t>
            </a:r>
          </a:p>
          <a:p>
            <a:r>
              <a:rPr lang="en-US" dirty="0">
                <a:solidFill>
                  <a:srgbClr val="0070C0"/>
                </a:solidFill>
              </a:rPr>
              <a:t>Focus on Non-Traditional or Nature-Based Solutions</a:t>
            </a:r>
          </a:p>
          <a:p>
            <a:r>
              <a:rPr lang="en-US" dirty="0">
                <a:solidFill>
                  <a:srgbClr val="0070C0"/>
                </a:solidFill>
              </a:rPr>
              <a:t>Reduced Costs </a:t>
            </a:r>
          </a:p>
          <a:p>
            <a:r>
              <a:rPr lang="en-US" dirty="0">
                <a:solidFill>
                  <a:srgbClr val="0070C0"/>
                </a:solidFill>
              </a:rPr>
              <a:t>Promote Affordable Housing (including accessory dwelling units (ADUs) supported by enhanced I&amp;A </a:t>
            </a:r>
            <a:r>
              <a:rPr lang="en-US" dirty="0" err="1">
                <a:solidFill>
                  <a:srgbClr val="0070C0"/>
                </a:solidFill>
              </a:rPr>
              <a:t>septics</a:t>
            </a:r>
            <a:r>
              <a:rPr lang="en-US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Maximize Local Co-Benefits (including jobs)</a:t>
            </a:r>
          </a:p>
          <a:p>
            <a:r>
              <a:rPr lang="en-US" dirty="0">
                <a:solidFill>
                  <a:srgbClr val="0070C0"/>
                </a:solidFill>
              </a:rPr>
              <a:t>Minimize Climate Impacts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560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5D5AE-D638-6E44-99D9-78DEE5BB0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Wellfleet Septic System Upgrade Potential</a:t>
            </a:r>
            <a:br>
              <a:rPr lang="en-US" dirty="0"/>
            </a:br>
            <a:r>
              <a:rPr lang="en-US" dirty="0"/>
              <a:t>Using Enhanced I&amp;A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0658FB2-C798-D446-BCD5-48B693BC1A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2820">
                  <a:extLst>
                    <a:ext uri="{9D8B030D-6E8A-4147-A177-3AD203B41FA5}">
                      <a16:colId xmlns:a16="http://schemas.microsoft.com/office/drawing/2014/main" val="1865706987"/>
                    </a:ext>
                  </a:extLst>
                </a:gridCol>
                <a:gridCol w="1253447">
                  <a:extLst>
                    <a:ext uri="{9D8B030D-6E8A-4147-A177-3AD203B41FA5}">
                      <a16:colId xmlns:a16="http://schemas.microsoft.com/office/drawing/2014/main" val="484882054"/>
                    </a:ext>
                  </a:extLst>
                </a:gridCol>
                <a:gridCol w="1530850">
                  <a:extLst>
                    <a:ext uri="{9D8B030D-6E8A-4147-A177-3AD203B41FA5}">
                      <a16:colId xmlns:a16="http://schemas.microsoft.com/office/drawing/2014/main" val="2479969299"/>
                    </a:ext>
                  </a:extLst>
                </a:gridCol>
                <a:gridCol w="1479479">
                  <a:extLst>
                    <a:ext uri="{9D8B030D-6E8A-4147-A177-3AD203B41FA5}">
                      <a16:colId xmlns:a16="http://schemas.microsoft.com/office/drawing/2014/main" val="1089683752"/>
                    </a:ext>
                  </a:extLst>
                </a:gridCol>
                <a:gridCol w="3679004">
                  <a:extLst>
                    <a:ext uri="{9D8B030D-6E8A-4147-A177-3AD203B41FA5}">
                      <a16:colId xmlns:a16="http://schemas.microsoft.com/office/drawing/2014/main" val="2105269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Upgrades &amp; New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Potential N Reduction </a:t>
                      </a:r>
                    </a:p>
                    <a:p>
                      <a:r>
                        <a:rPr lang="en-US" dirty="0"/>
                        <a:t>w Enhanced I&amp;A (75%)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379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875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389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870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Twenty-Year 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4658 kg/year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12506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FFE264C-4CE0-A640-BA18-457BB9AA6AF5}"/>
              </a:ext>
            </a:extLst>
          </p:cNvPr>
          <p:cNvSpPr txBox="1"/>
          <p:nvPr/>
        </p:nvSpPr>
        <p:spPr>
          <a:xfrm>
            <a:off x="838200" y="4397339"/>
            <a:ext cx="8429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Notes:  </a:t>
            </a:r>
          </a:p>
          <a:p>
            <a:pPr marL="342900" indent="-342900">
              <a:buAutoNum type="arabicPeriod"/>
            </a:pPr>
            <a:r>
              <a:rPr lang="en-US" dirty="0"/>
              <a:t>MEP assumptions include 145 gal/day-home and 23.63 mg/liter = 4.73 kg/year</a:t>
            </a:r>
          </a:p>
          <a:p>
            <a:pPr marL="342900" indent="-342900">
              <a:buAutoNum type="arabicPeriod"/>
            </a:pPr>
            <a:r>
              <a:rPr lang="en-US" dirty="0"/>
              <a:t>MEP total watershed present watershed load = 79.74 kg/day </a:t>
            </a:r>
          </a:p>
          <a:p>
            <a:pPr marL="342900" indent="-342900">
              <a:buAutoNum type="arabicPeriod"/>
            </a:pPr>
            <a:r>
              <a:rPr lang="en-US" dirty="0"/>
              <a:t>MEP target/threshold load = 54.85 kg/day</a:t>
            </a:r>
          </a:p>
          <a:p>
            <a:pPr marL="342900" indent="-342900">
              <a:buAutoNum type="arabicPeriod"/>
            </a:pPr>
            <a:r>
              <a:rPr lang="en-US" dirty="0"/>
              <a:t>Reduction required = 24.89 kg/day (9085 kg/year)</a:t>
            </a:r>
          </a:p>
          <a:p>
            <a:pPr marL="342900" indent="-342900">
              <a:buAutoNum type="arabicPeriod"/>
            </a:pPr>
            <a:r>
              <a:rPr lang="en-US" dirty="0" err="1"/>
              <a:t>Heufelder</a:t>
            </a:r>
            <a:r>
              <a:rPr lang="en-US" dirty="0"/>
              <a:t> (2019) N effluent = 6 mg/liter (75% reduction)</a:t>
            </a:r>
          </a:p>
        </p:txBody>
      </p:sp>
    </p:spTree>
    <p:extLst>
      <p:ext uri="{BB962C8B-B14F-4D97-AF65-F5344CB8AC3E}">
        <p14:creationId xmlns:p14="http://schemas.microsoft.com/office/powerpoint/2010/main" val="3620582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5D5AE-D638-6E44-99D9-78DEE5BB0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Wellfleet Septic System Upgrade Potential</a:t>
            </a:r>
            <a:br>
              <a:rPr lang="en-US" dirty="0"/>
            </a:br>
            <a:r>
              <a:rPr lang="en-US" dirty="0"/>
              <a:t>Using Enhanced I&amp;A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0658FB2-C798-D446-BCD5-48B693BC1A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991077"/>
              </p:ext>
            </p:extLst>
          </p:nvPr>
        </p:nvGraphicFramePr>
        <p:xfrm>
          <a:off x="838200" y="1825625"/>
          <a:ext cx="10515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2820">
                  <a:extLst>
                    <a:ext uri="{9D8B030D-6E8A-4147-A177-3AD203B41FA5}">
                      <a16:colId xmlns:a16="http://schemas.microsoft.com/office/drawing/2014/main" val="1865706987"/>
                    </a:ext>
                  </a:extLst>
                </a:gridCol>
                <a:gridCol w="1253447">
                  <a:extLst>
                    <a:ext uri="{9D8B030D-6E8A-4147-A177-3AD203B41FA5}">
                      <a16:colId xmlns:a16="http://schemas.microsoft.com/office/drawing/2014/main" val="484882054"/>
                    </a:ext>
                  </a:extLst>
                </a:gridCol>
                <a:gridCol w="1530850">
                  <a:extLst>
                    <a:ext uri="{9D8B030D-6E8A-4147-A177-3AD203B41FA5}">
                      <a16:colId xmlns:a16="http://schemas.microsoft.com/office/drawing/2014/main" val="2479969299"/>
                    </a:ext>
                  </a:extLst>
                </a:gridCol>
                <a:gridCol w="1479479">
                  <a:extLst>
                    <a:ext uri="{9D8B030D-6E8A-4147-A177-3AD203B41FA5}">
                      <a16:colId xmlns:a16="http://schemas.microsoft.com/office/drawing/2014/main" val="1089683752"/>
                    </a:ext>
                  </a:extLst>
                </a:gridCol>
                <a:gridCol w="3679004">
                  <a:extLst>
                    <a:ext uri="{9D8B030D-6E8A-4147-A177-3AD203B41FA5}">
                      <a16:colId xmlns:a16="http://schemas.microsoft.com/office/drawing/2014/main" val="2105269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Real Estate Transfers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Potential N Reduction </a:t>
                      </a:r>
                    </a:p>
                    <a:p>
                      <a:r>
                        <a:rPr lang="en-US" dirty="0"/>
                        <a:t>w Enhanced I&amp;A (75%)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379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2015 - 2019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875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Average Annual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389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870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Twenty-Year 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6854 kg/year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12506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FFE264C-4CE0-A640-BA18-457BB9AA6AF5}"/>
              </a:ext>
            </a:extLst>
          </p:cNvPr>
          <p:cNvSpPr txBox="1"/>
          <p:nvPr/>
        </p:nvSpPr>
        <p:spPr>
          <a:xfrm>
            <a:off x="838200" y="4397339"/>
            <a:ext cx="8429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Notes:  </a:t>
            </a:r>
          </a:p>
          <a:p>
            <a:pPr marL="342900" indent="-342900">
              <a:buAutoNum type="arabicPeriod"/>
            </a:pPr>
            <a:r>
              <a:rPr lang="en-US" dirty="0"/>
              <a:t>MEP assumptions include 145 gal/day-home and 23.63 mg/liter = 4.73 kg/year</a:t>
            </a:r>
          </a:p>
          <a:p>
            <a:pPr marL="342900" indent="-342900">
              <a:buAutoNum type="arabicPeriod"/>
            </a:pPr>
            <a:r>
              <a:rPr lang="en-US" dirty="0"/>
              <a:t>MEP total watershed present watershed load = 79.74 kg/day </a:t>
            </a:r>
          </a:p>
          <a:p>
            <a:pPr marL="342900" indent="-342900">
              <a:buAutoNum type="arabicPeriod"/>
            </a:pPr>
            <a:r>
              <a:rPr lang="en-US" dirty="0"/>
              <a:t>MEP target/threshold load = 54.85 kg/day</a:t>
            </a:r>
          </a:p>
          <a:p>
            <a:pPr marL="342900" indent="-342900">
              <a:buAutoNum type="arabicPeriod"/>
            </a:pPr>
            <a:r>
              <a:rPr lang="en-US" dirty="0"/>
              <a:t>Reduction required = 24.89 kg/day (9085 kg/year)</a:t>
            </a:r>
          </a:p>
          <a:p>
            <a:pPr marL="342900" indent="-342900">
              <a:buAutoNum type="arabicPeriod"/>
            </a:pPr>
            <a:r>
              <a:rPr lang="en-US" dirty="0" err="1"/>
              <a:t>Heufelder</a:t>
            </a:r>
            <a:r>
              <a:rPr lang="en-US" dirty="0"/>
              <a:t> (2019) N effluent = 6 mg/liter (75% reduction)</a:t>
            </a:r>
          </a:p>
        </p:txBody>
      </p:sp>
    </p:spTree>
    <p:extLst>
      <p:ext uri="{BB962C8B-B14F-4D97-AF65-F5344CB8AC3E}">
        <p14:creationId xmlns:p14="http://schemas.microsoft.com/office/powerpoint/2010/main" val="3342737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93388-BBE2-9D49-A67F-377640AF1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electronics, telephone&#10;&#10;Description automatically generated">
            <a:extLst>
              <a:ext uri="{FF2B5EF4-FFF2-40B4-BE49-F238E27FC236}">
                <a16:creationId xmlns:a16="http://schemas.microsoft.com/office/drawing/2014/main" id="{47DF8BB3-D499-8F4C-BC95-CA49990C8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3225" y="-72974"/>
            <a:ext cx="5372100" cy="6942255"/>
          </a:xfrm>
        </p:spPr>
      </p:pic>
    </p:spTree>
    <p:extLst>
      <p:ext uri="{BB962C8B-B14F-4D97-AF65-F5344CB8AC3E}">
        <p14:creationId xmlns:p14="http://schemas.microsoft.com/office/powerpoint/2010/main" val="1114655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>
            <a:extLst>
              <a:ext uri="{FF2B5EF4-FFF2-40B4-BE49-F238E27FC236}">
                <a16:creationId xmlns:a16="http://schemas.microsoft.com/office/drawing/2014/main" id="{A505F641-CC3B-154D-8AE3-41A5801D9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5"/>
          <a:stretch>
            <a:fillRect/>
          </a:stretch>
        </p:blipFill>
        <p:spPr bwMode="auto">
          <a:xfrm>
            <a:off x="1371601" y="1371600"/>
            <a:ext cx="9299575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D580CD-4A1D-0341-ADEA-4A80DD351202}"/>
              </a:ext>
            </a:extLst>
          </p:cNvPr>
          <p:cNvSpPr txBox="1"/>
          <p:nvPr/>
        </p:nvSpPr>
        <p:spPr>
          <a:xfrm>
            <a:off x="1524000" y="609601"/>
            <a:ext cx="9144000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1800"/>
              </a:spcBef>
              <a:buSzPct val="100000"/>
              <a:defRPr/>
            </a:pPr>
            <a:r>
              <a:rPr lang="en-US" sz="3200" dirty="0">
                <a:latin typeface="Georgia" charset="0"/>
              </a:rPr>
              <a:t>Watershed Permit Framework</a:t>
            </a:r>
          </a:p>
        </p:txBody>
      </p:sp>
    </p:spTree>
    <p:extLst>
      <p:ext uri="{BB962C8B-B14F-4D97-AF65-F5344CB8AC3E}">
        <p14:creationId xmlns:p14="http://schemas.microsoft.com/office/powerpoint/2010/main" val="364835868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3ADE-CB8B-574B-9188-7E0742EB5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91EEA33D-D0E5-BA4E-A2D1-7C9B07A7D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5580" y="0"/>
            <a:ext cx="13036061" cy="6858000"/>
          </a:xfrm>
        </p:spPr>
      </p:pic>
    </p:spTree>
    <p:extLst>
      <p:ext uri="{BB962C8B-B14F-4D97-AF65-F5344CB8AC3E}">
        <p14:creationId xmlns:p14="http://schemas.microsoft.com/office/powerpoint/2010/main" val="4273483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3ADE-CB8B-574B-9188-7E0742EB5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91EEA33D-D0E5-BA4E-A2D1-7C9B07A7D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3036061" cy="6858000"/>
          </a:xfrm>
        </p:spPr>
      </p:pic>
    </p:spTree>
    <p:extLst>
      <p:ext uri="{BB962C8B-B14F-4D97-AF65-F5344CB8AC3E}">
        <p14:creationId xmlns:p14="http://schemas.microsoft.com/office/powerpoint/2010/main" val="2590471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0FF1-0F8B-9041-B7FA-10E12C987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48" y="-60746"/>
            <a:ext cx="10712303" cy="896980"/>
          </a:xfrm>
        </p:spPr>
        <p:txBody>
          <a:bodyPr>
            <a:normAutofit/>
          </a:bodyPr>
          <a:lstStyle/>
          <a:p>
            <a:r>
              <a:rPr lang="en-US" sz="2800" dirty="0"/>
              <a:t>Wellfleet Targeted Watershed Plan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CE5B7DE-D9A8-3F4C-A931-C11EFD707E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8884278"/>
              </p:ext>
            </p:extLst>
          </p:nvPr>
        </p:nvGraphicFramePr>
        <p:xfrm>
          <a:off x="739848" y="836234"/>
          <a:ext cx="10058519" cy="5612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587">
                  <a:extLst>
                    <a:ext uri="{9D8B030D-6E8A-4147-A177-3AD203B41FA5}">
                      <a16:colId xmlns:a16="http://schemas.microsoft.com/office/drawing/2014/main" val="1161327566"/>
                    </a:ext>
                  </a:extLst>
                </a:gridCol>
                <a:gridCol w="954156">
                  <a:extLst>
                    <a:ext uri="{9D8B030D-6E8A-4147-A177-3AD203B41FA5}">
                      <a16:colId xmlns:a16="http://schemas.microsoft.com/office/drawing/2014/main" val="3168877378"/>
                    </a:ext>
                  </a:extLst>
                </a:gridCol>
                <a:gridCol w="613168">
                  <a:extLst>
                    <a:ext uri="{9D8B030D-6E8A-4147-A177-3AD203B41FA5}">
                      <a16:colId xmlns:a16="http://schemas.microsoft.com/office/drawing/2014/main" val="875710204"/>
                    </a:ext>
                  </a:extLst>
                </a:gridCol>
                <a:gridCol w="2833834">
                  <a:extLst>
                    <a:ext uri="{9D8B030D-6E8A-4147-A177-3AD203B41FA5}">
                      <a16:colId xmlns:a16="http://schemas.microsoft.com/office/drawing/2014/main" val="1107083272"/>
                    </a:ext>
                  </a:extLst>
                </a:gridCol>
                <a:gridCol w="2222774">
                  <a:extLst>
                    <a:ext uri="{9D8B030D-6E8A-4147-A177-3AD203B41FA5}">
                      <a16:colId xmlns:a16="http://schemas.microsoft.com/office/drawing/2014/main" val="1092932146"/>
                    </a:ext>
                  </a:extLst>
                </a:gridCol>
              </a:tblGrid>
              <a:tr h="38219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Option 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Option 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420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464396"/>
                  </a:ext>
                </a:extLst>
              </a:tr>
              <a:tr h="351640">
                <a:tc>
                  <a:txBody>
                    <a:bodyPr/>
                    <a:lstStyle/>
                    <a:p>
                      <a:r>
                        <a:rPr lang="en-US" dirty="0"/>
                        <a:t>Enhanced I&amp;A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19 - 45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  Lawrence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007480"/>
                  </a:ext>
                </a:extLst>
              </a:tr>
              <a:tr h="563291">
                <a:tc>
                  <a:txBody>
                    <a:bodyPr/>
                    <a:lstStyle/>
                    <a:p>
                      <a:r>
                        <a:rPr lang="en-US" dirty="0"/>
                        <a:t>95 Lawrence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Sewers Town-Wide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153 - 203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101082"/>
                  </a:ext>
                </a:extLst>
              </a:tr>
              <a:tr h="351640">
                <a:tc>
                  <a:txBody>
                    <a:bodyPr/>
                    <a:lstStyle/>
                    <a:p>
                      <a:r>
                        <a:rPr lang="en-US" dirty="0"/>
                        <a:t>Permeable Reactive Barrier (PRB)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892940"/>
                  </a:ext>
                </a:extLst>
              </a:tr>
              <a:tr h="351640">
                <a:tc>
                  <a:txBody>
                    <a:bodyPr/>
                    <a:lstStyle/>
                    <a:p>
                      <a:r>
                        <a:rPr lang="en-US" dirty="0"/>
                        <a:t>Stormwater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506484"/>
                  </a:ext>
                </a:extLst>
              </a:tr>
              <a:tr h="563291">
                <a:tc>
                  <a:txBody>
                    <a:bodyPr/>
                    <a:lstStyle/>
                    <a:p>
                      <a:r>
                        <a:rPr lang="en-US" dirty="0"/>
                        <a:t>Salt Marsh Restoration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892798"/>
                  </a:ext>
                </a:extLst>
              </a:tr>
              <a:tr h="5855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Shellfish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608785"/>
                  </a:ext>
                </a:extLst>
              </a:tr>
              <a:tr h="5632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086001"/>
                  </a:ext>
                </a:extLst>
              </a:tr>
              <a:tr h="351640">
                <a:tc>
                  <a:txBody>
                    <a:bodyPr/>
                    <a:lstStyle/>
                    <a:p>
                      <a:r>
                        <a:rPr lang="en-US" b="1"/>
                        <a:t>TOTAL CAPITAL </a:t>
                      </a:r>
                      <a:r>
                        <a:rPr lang="en-US" b="1" dirty="0"/>
                        <a:t>COST ($M)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33 - 59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157 - 207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570513"/>
                  </a:ext>
                </a:extLst>
              </a:tr>
              <a:tr h="563291">
                <a:tc>
                  <a:txBody>
                    <a:bodyPr/>
                    <a:lstStyle/>
                    <a:p>
                      <a:r>
                        <a:rPr lang="en-US" dirty="0"/>
                        <a:t>Cost ($/kg)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59 - 109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305 – 405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424453"/>
                  </a:ext>
                </a:extLst>
              </a:tr>
              <a:tr h="563291">
                <a:tc gridSpan="5">
                  <a:txBody>
                    <a:bodyPr/>
                    <a:lstStyle/>
                    <a:p>
                      <a:r>
                        <a:rPr lang="en-US" dirty="0"/>
                        <a:t>Note:  Plan is designed to reduce nitrogen loads 20,500 kg/year from full MEP buildout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898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7549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E7AB-678B-8145-ADE8-3C36D56EF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4DA47C45-8657-2F4F-A3D8-F91BCCF0C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-92143"/>
            <a:ext cx="8856395" cy="688705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307D87A-FC11-724D-BF58-44019688D5BA}"/>
                  </a:ext>
                </a:extLst>
              </p14:cNvPr>
              <p14:cNvContentPartPr/>
              <p14:nvPr/>
            </p14:nvContentPartPr>
            <p14:xfrm>
              <a:off x="2742874" y="2594246"/>
              <a:ext cx="649080" cy="2422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307D87A-FC11-724D-BF58-44019688D5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8874" y="2486246"/>
                <a:ext cx="756720" cy="263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035A023-950C-FE41-B780-DB48F330B5EC}"/>
                  </a:ext>
                </a:extLst>
              </p14:cNvPr>
              <p14:cNvContentPartPr/>
              <p14:nvPr/>
            </p14:nvContentPartPr>
            <p14:xfrm>
              <a:off x="3979834" y="63086"/>
              <a:ext cx="2106000" cy="1703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035A023-950C-FE41-B780-DB48F330B5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44194" y="27446"/>
                <a:ext cx="2177640" cy="177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B711CF-1FBC-BC4D-A743-E95846F23BC1}"/>
                  </a:ext>
                </a:extLst>
              </p14:cNvPr>
              <p14:cNvContentPartPr/>
              <p14:nvPr/>
            </p14:nvContentPartPr>
            <p14:xfrm>
              <a:off x="2708314" y="2381486"/>
              <a:ext cx="1069200" cy="2817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B711CF-1FBC-BC4D-A743-E95846F23B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72314" y="2345846"/>
                <a:ext cx="1140840" cy="28890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06D6F32-4FE6-1C4E-BC6F-913C0A904852}"/>
              </a:ext>
            </a:extLst>
          </p:cNvPr>
          <p:cNvSpPr txBox="1"/>
          <p:nvPr/>
        </p:nvSpPr>
        <p:spPr>
          <a:xfrm>
            <a:off x="6313714" y="8055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B8EB01-FE29-CD45-A8A3-A31D93C8831C}"/>
              </a:ext>
            </a:extLst>
          </p:cNvPr>
          <p:cNvSpPr/>
          <p:nvPr/>
        </p:nvSpPr>
        <p:spPr>
          <a:xfrm>
            <a:off x="4795643" y="1244557"/>
            <a:ext cx="39505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95 Lawrence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6D87CF-FB4C-B54D-9E11-B8BCBBBD2870}"/>
              </a:ext>
            </a:extLst>
          </p:cNvPr>
          <p:cNvSpPr txBox="1"/>
          <p:nvPr/>
        </p:nvSpPr>
        <p:spPr>
          <a:xfrm>
            <a:off x="2949978" y="3107263"/>
            <a:ext cx="11708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PRB</a:t>
            </a:r>
          </a:p>
          <a:p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815E39-6C0D-E443-B6C1-68B1AB86F05C}"/>
              </a:ext>
            </a:extLst>
          </p:cNvPr>
          <p:cNvSpPr txBox="1"/>
          <p:nvPr/>
        </p:nvSpPr>
        <p:spPr>
          <a:xfrm>
            <a:off x="1017449" y="3477981"/>
            <a:ext cx="2105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F198B-8092-414F-9F42-D4875CBCF68D}"/>
              </a:ext>
            </a:extLst>
          </p:cNvPr>
          <p:cNvSpPr txBox="1"/>
          <p:nvPr/>
        </p:nvSpPr>
        <p:spPr>
          <a:xfrm>
            <a:off x="6943208" y="4447477"/>
            <a:ext cx="2432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I&amp;A Upgrades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847056-5DB3-FA4C-AC7C-372E9921BA66}"/>
              </a:ext>
            </a:extLst>
          </p:cNvPr>
          <p:cNvSpPr txBox="1"/>
          <p:nvPr/>
        </p:nvSpPr>
        <p:spPr>
          <a:xfrm>
            <a:off x="5443870" y="2594245"/>
            <a:ext cx="37981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Route 6 Stormwater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901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low confidence">
            <a:extLst>
              <a:ext uri="{FF2B5EF4-FFF2-40B4-BE49-F238E27FC236}">
                <a16:creationId xmlns:a16="http://schemas.microsoft.com/office/drawing/2014/main" id="{F0161406-D7B1-7D4F-B30D-5D2180CD9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469" y="-37214"/>
            <a:ext cx="8254282" cy="52056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F9EAF4-7830-7542-96E2-EC0EC137EEEC}"/>
              </a:ext>
            </a:extLst>
          </p:cNvPr>
          <p:cNvSpPr txBox="1"/>
          <p:nvPr/>
        </p:nvSpPr>
        <p:spPr>
          <a:xfrm>
            <a:off x="723014" y="5486401"/>
            <a:ext cx="11100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95 Lawrence Road, Wellfleet – Affordable Housing Project with Neighborhood Wastewater Treatment – Net Reduction of up to 1386 kg N/year</a:t>
            </a:r>
          </a:p>
        </p:txBody>
      </p:sp>
    </p:spTree>
    <p:extLst>
      <p:ext uri="{BB962C8B-B14F-4D97-AF65-F5344CB8AC3E}">
        <p14:creationId xmlns:p14="http://schemas.microsoft.com/office/powerpoint/2010/main" val="1992907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B8DFA-3850-EA4B-B709-A98FEAE1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7B33ED-0B9E-624B-BF10-C46396E43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70" y="331543"/>
            <a:ext cx="8016947" cy="61949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C4FFBB-7ECA-B04E-8916-48F228383575}"/>
              </a:ext>
            </a:extLst>
          </p:cNvPr>
          <p:cNvSpPr txBox="1"/>
          <p:nvPr/>
        </p:nvSpPr>
        <p:spPr>
          <a:xfrm>
            <a:off x="8293396" y="2443364"/>
            <a:ext cx="35370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Enhanced Innovative and Alternative (I&amp;A) Septic Systems</a:t>
            </a:r>
          </a:p>
          <a:p>
            <a:endParaRPr lang="en-US" sz="2000" dirty="0"/>
          </a:p>
          <a:p>
            <a:r>
              <a:rPr lang="en-US" sz="2000" dirty="0"/>
              <a:t>N Removal 75 – 90%</a:t>
            </a:r>
          </a:p>
          <a:p>
            <a:endParaRPr lang="en-US" sz="2000" dirty="0"/>
          </a:p>
          <a:p>
            <a:r>
              <a:rPr lang="en-US" sz="2000" dirty="0"/>
              <a:t>Similar to Wastewater Treatment Plant</a:t>
            </a:r>
          </a:p>
        </p:txBody>
      </p:sp>
    </p:spTree>
    <p:extLst>
      <p:ext uri="{BB962C8B-B14F-4D97-AF65-F5344CB8AC3E}">
        <p14:creationId xmlns:p14="http://schemas.microsoft.com/office/powerpoint/2010/main" val="47136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FA4F-79D5-3A4A-B5AB-FE91610BA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4B3D6B41-F349-6343-B91A-F08BC3318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941" y="0"/>
            <a:ext cx="9160299" cy="6870224"/>
          </a:xfrm>
        </p:spPr>
      </p:pic>
    </p:spTree>
    <p:extLst>
      <p:ext uri="{BB962C8B-B14F-4D97-AF65-F5344CB8AC3E}">
        <p14:creationId xmlns:p14="http://schemas.microsoft.com/office/powerpoint/2010/main" val="2980570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91EB8-6A7A-AE46-8D34-1800557CD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Trench and Injection Well PRBs</a:t>
            </a:r>
          </a:p>
        </p:txBody>
      </p:sp>
      <p:pic>
        <p:nvPicPr>
          <p:cNvPr id="5" name="InjectionWellTruck.png" descr="InjectionWellTruck.tif">
            <a:extLst>
              <a:ext uri="{FF2B5EF4-FFF2-40B4-BE49-F238E27FC236}">
                <a16:creationId xmlns:a16="http://schemas.microsoft.com/office/drawing/2014/main" id="{F3CDB254-88D7-5C4E-A3FB-3BC2D50D8308}"/>
              </a:ext>
            </a:extLst>
          </p:cNvPr>
          <p:cNvPicPr/>
          <p:nvPr/>
        </p:nvPicPr>
        <p:blipFill rotWithShape="1">
          <a:blip r:embed="rId2"/>
          <a:srcRect r="17953" b="-2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PermeableReactiveBarrier.png" descr="PermeableReactiveBarrier.tif">
            <a:extLst>
              <a:ext uri="{FF2B5EF4-FFF2-40B4-BE49-F238E27FC236}">
                <a16:creationId xmlns:a16="http://schemas.microsoft.com/office/drawing/2014/main" id="{45008A0F-1A9C-F243-8098-79B1015C344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8546" r="12022" b="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80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21208</TotalTime>
  <Words>537</Words>
  <Application>Microsoft Office PowerPoint</Application>
  <PresentationFormat>Widescreen</PresentationFormat>
  <Paragraphs>105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Georgia</vt:lpstr>
      <vt:lpstr>Office Theme</vt:lpstr>
      <vt:lpstr>PowerPoint Presentation</vt:lpstr>
      <vt:lpstr>Goals of Targeted Watershed Plan</vt:lpstr>
      <vt:lpstr>PowerPoint Presentation</vt:lpstr>
      <vt:lpstr>Wellfleet Targeted Watershed Plan </vt:lpstr>
      <vt:lpstr>PowerPoint Presentation</vt:lpstr>
      <vt:lpstr>PowerPoint Presentation</vt:lpstr>
      <vt:lpstr>PowerPoint Presentation</vt:lpstr>
      <vt:lpstr>PowerPoint Presentation</vt:lpstr>
      <vt:lpstr>Trench and Injection Well PRBs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PRB Pilot</vt:lpstr>
      <vt:lpstr>PowerPoint Presentation</vt:lpstr>
      <vt:lpstr>PowerPoint Presentation</vt:lpstr>
      <vt:lpstr>PowerPoint Presentation</vt:lpstr>
      <vt:lpstr>PowerPoint Presentation</vt:lpstr>
      <vt:lpstr>Wellfleet Septic System Upgrade Potential Using Enhanced I&amp;A</vt:lpstr>
      <vt:lpstr>Wellfleet Septic System Upgrade Potential Using Enhanced I&amp;A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Horsley, Scott</dc:creator>
  <cp:lastModifiedBy>Rebekah Eldridge</cp:lastModifiedBy>
  <cp:revision>61</cp:revision>
  <dcterms:created xsi:type="dcterms:W3CDTF">2021-01-04T09:51:40Z</dcterms:created>
  <dcterms:modified xsi:type="dcterms:W3CDTF">2021-06-30T13:29:37Z</dcterms:modified>
</cp:coreProperties>
</file>