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74" r:id="rId5"/>
    <p:sldId id="260" r:id="rId6"/>
    <p:sldId id="262" r:id="rId7"/>
    <p:sldId id="263" r:id="rId8"/>
    <p:sldId id="265" r:id="rId9"/>
    <p:sldId id="267" r:id="rId10"/>
    <p:sldId id="268" r:id="rId11"/>
    <p:sldId id="261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5"/>
  </p:normalViewPr>
  <p:slideViewPr>
    <p:cSldViewPr snapToGrid="0" snapToObjects="1">
      <p:cViewPr varScale="1">
        <p:scale>
          <a:sx n="113" d="100"/>
          <a:sy n="113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39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10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94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6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1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7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00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74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0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15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3/28/23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46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82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28AA5-1BC4-1F40-9EBC-1B81F961D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Amending </a:t>
            </a:r>
            <a:r>
              <a:rPr lang="en-US" sz="4800" dirty="0" err="1"/>
              <a:t>wellfleet’s</a:t>
            </a:r>
            <a:r>
              <a:rPr lang="en-US" sz="4800" dirty="0"/>
              <a:t> Demolition Delay By-law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989AB-ED9A-664D-9CD2-ED09BAA060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Merrill Mead-Fox</a:t>
            </a:r>
          </a:p>
          <a:p>
            <a:r>
              <a:rPr lang="en-US" dirty="0"/>
              <a:t>Wellfleet Historical Commission</a:t>
            </a:r>
          </a:p>
          <a:p>
            <a:r>
              <a:rPr lang="en-US" dirty="0" err="1"/>
              <a:t>wellfleethistoricalcommission@gmail.com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CFA2B-F9AD-8040-B72C-49218502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478" y="304699"/>
            <a:ext cx="2061741" cy="1120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64D0-81E3-4844-8B42-B6CBA5841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965" y="101811"/>
            <a:ext cx="1021313" cy="1323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7854D-6FD2-954C-9126-F0C76E930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560" y="304699"/>
            <a:ext cx="1368429" cy="1120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413A1-2D31-8447-AF94-33CAB0120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944" y="304699"/>
            <a:ext cx="1587084" cy="1120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F3A98-EDAE-F248-911E-16D40B01C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786" y="101811"/>
            <a:ext cx="1134359" cy="1323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B4945-01F9-4640-BE33-0B5E2648A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10" y="304699"/>
            <a:ext cx="1729894" cy="1120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E6012A-3DC2-C84A-AE5A-DC0CB290F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5653" y="304699"/>
            <a:ext cx="1821944" cy="11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262C-576C-364A-AFC1-649E9E11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u="sng" dirty="0"/>
              <a:t>third</a:t>
            </a:r>
            <a:r>
              <a:rPr lang="en-US" dirty="0"/>
              <a:t>:  EVALUATE CLAIMS THAT A BUILDING IS STRUCTURALLY UNSOUND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DF2E1-4584-F34B-B349-94010886D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0" y="2015732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Current By-law:</a:t>
            </a:r>
            <a:endParaRPr lang="en-US" dirty="0"/>
          </a:p>
          <a:p>
            <a:r>
              <a:rPr lang="en-US" b="1" dirty="0"/>
              <a:t>Does not provide any option for requiring </a:t>
            </a:r>
            <a:r>
              <a:rPr lang="en-US" dirty="0"/>
              <a:t>an independent evaluation of structural integrity</a:t>
            </a:r>
          </a:p>
          <a:p>
            <a:pPr marL="0" indent="0">
              <a:buNone/>
            </a:pPr>
            <a:r>
              <a:rPr lang="en-US" i="1" dirty="0"/>
              <a:t>Amended By-law:</a:t>
            </a:r>
            <a:endParaRPr lang="en-US" dirty="0"/>
          </a:p>
          <a:p>
            <a:r>
              <a:rPr lang="en-US" dirty="0"/>
              <a:t>New section </a:t>
            </a:r>
            <a:r>
              <a:rPr lang="en-US" b="1" dirty="0"/>
              <a:t>enables the Commission to require </a:t>
            </a:r>
            <a:r>
              <a:rPr lang="en-US" dirty="0"/>
              <a:t>that a Structural Engineer be hired to evaluate the structural integrity of a building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8B449-B029-1D45-99D8-D4DF7792F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4" y="2146713"/>
            <a:ext cx="1764201" cy="1049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489EC-B8B4-A745-A72B-688025F7C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25" y="4657937"/>
            <a:ext cx="1773959" cy="1001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4E3EF-797D-174B-9F54-B21ABB00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44" y="3289994"/>
            <a:ext cx="1354797" cy="1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73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EDABCC-05FE-5847-B10A-CF8FA7F495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404" y="4968129"/>
            <a:ext cx="1790606" cy="1067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B61A1-91A2-4441-86C9-4F7E16F56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4" y="3671172"/>
            <a:ext cx="1783015" cy="1182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5F230-9DF9-7244-BC44-1DC9DE80A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07" y="1945896"/>
            <a:ext cx="1393372" cy="16224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DD0E67-4AA7-134E-B738-C2F1F1D28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711" y="2015732"/>
            <a:ext cx="9034143" cy="3450613"/>
          </a:xfrm>
        </p:spPr>
        <p:txBody>
          <a:bodyPr/>
          <a:lstStyle/>
          <a:p>
            <a:r>
              <a:rPr lang="en-US" dirty="0"/>
              <a:t>These By-Law amendments: </a:t>
            </a:r>
          </a:p>
          <a:p>
            <a:pPr lvl="1"/>
            <a:r>
              <a:rPr lang="en-US" dirty="0"/>
              <a:t>will </a:t>
            </a:r>
            <a:r>
              <a:rPr lang="en-US" b="1" dirty="0"/>
              <a:t>clarify definitions and procedures </a:t>
            </a:r>
            <a:r>
              <a:rPr lang="en-US" dirty="0"/>
              <a:t>to help the WHC and building Department work together more </a:t>
            </a:r>
            <a:r>
              <a:rPr lang="en-US" b="1" dirty="0"/>
              <a:t>efficiently and effectively</a:t>
            </a:r>
          </a:p>
          <a:p>
            <a:pPr lvl="1"/>
            <a:r>
              <a:rPr lang="en-US" dirty="0"/>
              <a:t>reflect best practices based on MHC Sample By-Law</a:t>
            </a:r>
          </a:p>
          <a:p>
            <a:pPr lvl="1"/>
            <a:r>
              <a:rPr lang="en-US" dirty="0"/>
              <a:t>enhance our ability to </a:t>
            </a:r>
            <a:r>
              <a:rPr lang="en-US" b="1" dirty="0"/>
              <a:t>preserve and protect historic structures and archeological assets</a:t>
            </a:r>
            <a:r>
              <a:rPr lang="en-US" dirty="0"/>
              <a:t> in the town of Wellfleet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DDAE826-1726-5942-967C-DCF360B9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just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6707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59B3D-6131-C84E-9D3A-876B8BD8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CCB30-4578-C649-8ADF-2E0CEB28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2059557"/>
          </a:xfrm>
        </p:spPr>
        <p:txBody>
          <a:bodyPr/>
          <a:lstStyle/>
          <a:p>
            <a:r>
              <a:rPr lang="en-US" dirty="0"/>
              <a:t>For more information, please check the Historical Commission’s page on the Town of Wellfleet website</a:t>
            </a:r>
          </a:p>
          <a:p>
            <a:r>
              <a:rPr lang="en-US" dirty="0"/>
              <a:t>Contact us at </a:t>
            </a:r>
            <a:r>
              <a:rPr lang="en-US" dirty="0" err="1"/>
              <a:t>wellfleethistoricalcommission@gmail.com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0D7DB-CF44-D841-8240-15E64CFB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7" y="4655950"/>
            <a:ext cx="1354797" cy="12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3A793F-F0E2-5445-94F7-64F14E38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26" y="5007766"/>
            <a:ext cx="1620460" cy="919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506FA-CEAC-7F44-8BB0-2D9CC02E6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217" y="5033867"/>
            <a:ext cx="1731750" cy="886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76B46-5D94-7347-A3B1-14BFC6B53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81" y="4808349"/>
            <a:ext cx="1493048" cy="111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BE883-798F-4843-941C-3E8745D09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703" y="4810556"/>
            <a:ext cx="1204694" cy="1109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B6FB4-2C0C-A948-AAB3-F357168E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1586" y="4995890"/>
            <a:ext cx="1607036" cy="931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482A1-DB8D-9F40-9F50-1E50438DF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6892" y="4773881"/>
            <a:ext cx="1554253" cy="115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3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714655-30BB-5F46-82AC-1BF6CD50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551" y="784726"/>
            <a:ext cx="9603275" cy="1049235"/>
          </a:xfrm>
        </p:spPr>
        <p:txBody>
          <a:bodyPr anchor="b"/>
          <a:lstStyle/>
          <a:p>
            <a:r>
              <a:rPr lang="en-US" sz="2000" dirty="0"/>
              <a:t>Background:</a:t>
            </a:r>
            <a:br>
              <a:rPr lang="en-US" dirty="0"/>
            </a:br>
            <a:r>
              <a:rPr lang="en-US" dirty="0"/>
              <a:t>The Wellfleet Historical Commission (WHC)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A31ED0-6373-0A4B-B64B-B374941F3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149" y="2015732"/>
            <a:ext cx="9603275" cy="3450613"/>
          </a:xfrm>
        </p:spPr>
        <p:txBody>
          <a:bodyPr/>
          <a:lstStyle/>
          <a:p>
            <a:r>
              <a:rPr lang="en-US" dirty="0"/>
              <a:t>Established by Town Meeting vote in 1986 to </a:t>
            </a:r>
            <a:r>
              <a:rPr lang="en-US" b="1" dirty="0"/>
              <a:t>preserve and protect historic structures and archeological assets</a:t>
            </a:r>
            <a:r>
              <a:rPr lang="en-US" dirty="0"/>
              <a:t> in the town of Wellfleet</a:t>
            </a:r>
          </a:p>
          <a:p>
            <a:r>
              <a:rPr lang="en-US" dirty="0"/>
              <a:t>Reviews projects that </a:t>
            </a:r>
            <a:r>
              <a:rPr lang="en-US" b="1" dirty="0"/>
              <a:t>involve partial or full demolition</a:t>
            </a:r>
            <a:r>
              <a:rPr lang="en-US" dirty="0"/>
              <a:t> of </a:t>
            </a:r>
            <a:r>
              <a:rPr lang="en-US" b="1" dirty="0"/>
              <a:t>architecturally and historically significant</a:t>
            </a:r>
            <a:r>
              <a:rPr lang="en-US" dirty="0"/>
              <a:t> structures</a:t>
            </a:r>
          </a:p>
          <a:p>
            <a:r>
              <a:rPr lang="en-US" dirty="0"/>
              <a:t>Hires Preservation Specialists to update </a:t>
            </a:r>
            <a:r>
              <a:rPr lang="en-US" b="1" dirty="0"/>
              <a:t>Historic Inventories</a:t>
            </a:r>
            <a:r>
              <a:rPr lang="en-US" dirty="0"/>
              <a:t> and the </a:t>
            </a:r>
            <a:r>
              <a:rPr lang="en-US" b="1" dirty="0"/>
              <a:t>Wellfleet Survey Street Index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9C863-6CCB-6042-910F-92143B30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5" y="4829257"/>
            <a:ext cx="1852468" cy="1200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F0FE1-C33C-4B4C-B8B9-43E818581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8" y="3740686"/>
            <a:ext cx="1848375" cy="1001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DCBBCA-5C84-0B4D-98D0-F1E1F33A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55" y="2001662"/>
            <a:ext cx="1255734" cy="1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4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0F61-902C-C746-B6A9-8D786C1F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z="2000" dirty="0"/>
              <a:t>Background:</a:t>
            </a:r>
            <a:br>
              <a:rPr lang="en-US" dirty="0"/>
            </a:br>
            <a:r>
              <a:rPr lang="en-US" dirty="0"/>
              <a:t>Why Preservation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82371-4346-AE41-97DA-D3CB4BBC8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429" y="2015732"/>
            <a:ext cx="9603275" cy="3450613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dirty="0"/>
              <a:t>Historic buildings: </a:t>
            </a:r>
            <a:endParaRPr lang="en-US" sz="2400" dirty="0"/>
          </a:p>
          <a:p>
            <a:pPr lvl="1" fontAlgn="base"/>
            <a:r>
              <a:rPr lang="en-US" sz="2000" dirty="0"/>
              <a:t>are a </a:t>
            </a:r>
            <a:r>
              <a:rPr lang="en-US" sz="2000" b="1" dirty="0"/>
              <a:t>nonrenewable resource</a:t>
            </a:r>
          </a:p>
          <a:p>
            <a:pPr lvl="1" fontAlgn="base"/>
            <a:r>
              <a:rPr lang="en-US" sz="2000" b="1" dirty="0"/>
              <a:t>attract people </a:t>
            </a:r>
            <a:r>
              <a:rPr lang="en-US" sz="2000" dirty="0"/>
              <a:t>who shop, rent and buy houses in Wellfleet</a:t>
            </a:r>
          </a:p>
          <a:p>
            <a:pPr lvl="1" fontAlgn="base"/>
            <a:r>
              <a:rPr lang="en-US" sz="2000" dirty="0"/>
              <a:t>have been </a:t>
            </a:r>
            <a:r>
              <a:rPr lang="en-US" sz="2000" b="1" dirty="0"/>
              <a:t>successfully renovated for new uses </a:t>
            </a:r>
            <a:r>
              <a:rPr lang="en-US" sz="2000" dirty="0"/>
              <a:t>throughout the Cape</a:t>
            </a:r>
          </a:p>
          <a:p>
            <a:r>
              <a:rPr lang="en-US" sz="2400" i="1" dirty="0"/>
              <a:t>Preservation:</a:t>
            </a:r>
            <a:endParaRPr lang="en-US" sz="2400" dirty="0"/>
          </a:p>
          <a:p>
            <a:pPr lvl="1" fontAlgn="base"/>
            <a:r>
              <a:rPr lang="en-US" sz="2000" b="1" dirty="0"/>
              <a:t>reduces</a:t>
            </a:r>
            <a:r>
              <a:rPr lang="en-US" sz="2000" dirty="0"/>
              <a:t> construction waste  </a:t>
            </a:r>
          </a:p>
          <a:p>
            <a:pPr lvl="1" fontAlgn="base"/>
            <a:r>
              <a:rPr lang="en-US" sz="2000" b="1" dirty="0"/>
              <a:t>is more sustainable</a:t>
            </a:r>
            <a:r>
              <a:rPr lang="en-US" sz="2000" dirty="0"/>
              <a:t> than using non-biodegradable manufactured products</a:t>
            </a:r>
          </a:p>
          <a:p>
            <a:pPr lvl="1" fontAlgn="base"/>
            <a:r>
              <a:rPr lang="en-US" sz="2000" b="1" dirty="0"/>
              <a:t>enhances the real estate values </a:t>
            </a:r>
            <a:r>
              <a:rPr lang="en-US" sz="2000" dirty="0"/>
              <a:t>of all houses in Wellfleet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C6715-70B4-A14E-A17D-94D13A3A9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39" y="1994096"/>
            <a:ext cx="1021313" cy="1323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9D5DE-AC0C-9347-9FA2-F3DBC074A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5" y="3429000"/>
            <a:ext cx="1313397" cy="998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81F89-6FF6-AC4B-B3FB-5FA095B7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5" y="4576749"/>
            <a:ext cx="1332458" cy="99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3DE79-95AC-1640-A710-589D8148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28269"/>
            <a:ext cx="9603275" cy="1049235"/>
          </a:xfrm>
        </p:spPr>
        <p:txBody>
          <a:bodyPr anchor="b">
            <a:normAutofit fontScale="90000"/>
          </a:bodyPr>
          <a:lstStyle/>
          <a:p>
            <a:r>
              <a:rPr lang="en-US" sz="2200" dirty="0"/>
              <a:t>Background:</a:t>
            </a:r>
            <a:br>
              <a:rPr lang="en-US" dirty="0"/>
            </a:br>
            <a:r>
              <a:rPr lang="en-US" dirty="0"/>
              <a:t>Preservation in Wellfleet is currently by two statutes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36A17-5044-B24F-BDAA-DBC0B25F0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495" y="1914131"/>
            <a:ext cx="9913107" cy="3921817"/>
          </a:xfrm>
        </p:spPr>
        <p:txBody>
          <a:bodyPr>
            <a:normAutofit/>
          </a:bodyPr>
          <a:lstStyle/>
          <a:p>
            <a:r>
              <a:rPr lang="en-US" u="sng" dirty="0"/>
              <a:t>The Cape Cod Commission Act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Demolition and substantial alteration of </a:t>
            </a:r>
            <a:r>
              <a:rPr lang="en-US" b="1" dirty="0"/>
              <a:t>NRHP and NRHD properties </a:t>
            </a:r>
            <a:r>
              <a:rPr lang="en-US" dirty="0"/>
              <a:t>require CCC review</a:t>
            </a:r>
          </a:p>
          <a:p>
            <a:r>
              <a:rPr lang="en-US" u="sng" dirty="0"/>
              <a:t>Wellfleet’s Demolition Delay By-law</a:t>
            </a:r>
            <a:r>
              <a:rPr lang="en-US" dirty="0"/>
              <a:t> (DDB):</a:t>
            </a:r>
          </a:p>
          <a:p>
            <a:pPr lvl="1" fontAlgn="base"/>
            <a:r>
              <a:rPr lang="en-US" dirty="0"/>
              <a:t>Enables the Historical Commission to </a:t>
            </a:r>
            <a:r>
              <a:rPr lang="en-US" b="1" dirty="0"/>
              <a:t>declare a Demolition Delay of up to 18 months</a:t>
            </a:r>
            <a:endParaRPr lang="en-US" dirty="0"/>
          </a:p>
          <a:p>
            <a:pPr lvl="1" fontAlgn="base"/>
            <a:r>
              <a:rPr lang="en-US" dirty="0"/>
              <a:t>The length of the </a:t>
            </a:r>
            <a:r>
              <a:rPr lang="en-US" b="1" dirty="0"/>
              <a:t>delay is shortened</a:t>
            </a:r>
            <a:r>
              <a:rPr lang="en-US" dirty="0"/>
              <a:t> if the owner and the Commission </a:t>
            </a:r>
            <a:r>
              <a:rPr lang="en-US" b="1" dirty="0"/>
              <a:t>find a compromise</a:t>
            </a:r>
            <a:endParaRPr lang="en-US" dirty="0"/>
          </a:p>
          <a:p>
            <a:pPr lvl="2" fontAlgn="base"/>
            <a:r>
              <a:rPr lang="en-US" dirty="0"/>
              <a:t>If no compromise is reached, the owner is allowed to demolish the building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CBB14-D622-A149-81A7-EBE32DFD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31" y="3238973"/>
            <a:ext cx="1537014" cy="1603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DB3CE8-5F80-D249-B5E8-F73D0D3FA150}"/>
              </a:ext>
            </a:extLst>
          </p:cNvPr>
          <p:cNvSpPr txBox="1"/>
          <p:nvPr/>
        </p:nvSpPr>
        <p:spPr>
          <a:xfrm>
            <a:off x="2339431" y="5866409"/>
            <a:ext cx="5910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NRHP:  National Register of Historic Places    NRHD:  National Register Historic District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5520F1-0ED2-8242-A866-F7CE781DC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99" y="2040342"/>
            <a:ext cx="1672945" cy="1049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506BC-5505-D041-B08B-A13F9306E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9" y="4982867"/>
            <a:ext cx="1672945" cy="10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6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4886-AC32-5A4D-9428-13F7DEE0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z="2000" dirty="0"/>
              <a:t>Background:</a:t>
            </a:r>
            <a:br>
              <a:rPr lang="en-US" dirty="0"/>
            </a:br>
            <a:r>
              <a:rPr lang="en-US" dirty="0"/>
              <a:t>Limits to WHC Purview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B8717-8463-DD47-BF8E-1EF1EFB25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9" y="2015732"/>
            <a:ext cx="9095425" cy="3450613"/>
          </a:xfrm>
        </p:spPr>
        <p:txBody>
          <a:bodyPr/>
          <a:lstStyle/>
          <a:p>
            <a:pPr lvl="0" fontAlgn="base"/>
            <a:r>
              <a:rPr lang="en-US" dirty="0"/>
              <a:t>The WHC has the </a:t>
            </a:r>
            <a:r>
              <a:rPr lang="en-US" b="1" dirty="0"/>
              <a:t>power to delay, but not prevent, </a:t>
            </a:r>
            <a:r>
              <a:rPr lang="en-US" dirty="0"/>
              <a:t>demolition of historic buildings</a:t>
            </a:r>
          </a:p>
          <a:p>
            <a:pPr lvl="0" fontAlgn="base"/>
            <a:r>
              <a:rPr lang="en-US" dirty="0"/>
              <a:t>The WHC has </a:t>
            </a:r>
            <a:r>
              <a:rPr lang="en-US" b="1" dirty="0"/>
              <a:t>no jurisdiction </a:t>
            </a:r>
            <a:r>
              <a:rPr lang="en-US" dirty="0"/>
              <a:t>over the interior of buildings</a:t>
            </a:r>
          </a:p>
          <a:p>
            <a:pPr lvl="0" fontAlgn="base"/>
            <a:r>
              <a:rPr lang="en-US" b="1" dirty="0"/>
              <a:t>Normal maintenance and repair</a:t>
            </a:r>
            <a:r>
              <a:rPr lang="en-US" dirty="0"/>
              <a:t> such as exterior painting, roofing, and window replacement (to the extent there is no demolition) </a:t>
            </a:r>
            <a:r>
              <a:rPr lang="en-US" b="1" dirty="0"/>
              <a:t>are not within our jurisdiction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64313-F189-AD43-8FC9-7F971FC4B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1" y="2015731"/>
            <a:ext cx="1681368" cy="1162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AF0220-B8FC-1948-B796-CDFFBDBC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0" y="3292046"/>
            <a:ext cx="1403029" cy="1504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ABA16-F3A4-2C4B-80D9-4D79A34DE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90" y="4921603"/>
            <a:ext cx="1674775" cy="9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F629-82C8-BA41-AB3A-C178EF781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934167" cy="1049235"/>
          </a:xfrm>
        </p:spPr>
        <p:txBody>
          <a:bodyPr anchor="b"/>
          <a:lstStyle/>
          <a:p>
            <a:r>
              <a:rPr lang="en-US" dirty="0"/>
              <a:t>Why amend the DEMOLITION DELAY BY-LAW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2D02C-8145-7246-ABDE-DAE1703C7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5" y="2058199"/>
            <a:ext cx="1777142" cy="124275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CDE884-7A87-7D41-9402-931E3D85F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835" y="3429000"/>
            <a:ext cx="1777142" cy="122003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554BBA-F25A-394B-AB92-463541F1F3C0}"/>
              </a:ext>
            </a:extLst>
          </p:cNvPr>
          <p:cNvSpPr txBox="1">
            <a:spLocks/>
          </p:cNvSpPr>
          <p:nvPr/>
        </p:nvSpPr>
        <p:spPr>
          <a:xfrm>
            <a:off x="1973944" y="2015732"/>
            <a:ext cx="9597167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Wellfleet’s current DDB was adopted in 1996</a:t>
            </a:r>
          </a:p>
          <a:p>
            <a:r>
              <a:rPr lang="en-US" dirty="0"/>
              <a:t>WHC is seeking to </a:t>
            </a:r>
          </a:p>
          <a:p>
            <a:pPr lvl="1"/>
            <a:r>
              <a:rPr lang="en-US" b="1" dirty="0"/>
              <a:t>clarify </a:t>
            </a:r>
            <a:r>
              <a:rPr lang="en-US" dirty="0"/>
              <a:t>the threshold for referral</a:t>
            </a:r>
          </a:p>
          <a:p>
            <a:pPr lvl="1"/>
            <a:r>
              <a:rPr lang="en-US" b="1" dirty="0"/>
              <a:t>clarify</a:t>
            </a:r>
            <a:r>
              <a:rPr lang="en-US" dirty="0"/>
              <a:t> the Review and Decision Procedure</a:t>
            </a:r>
          </a:p>
          <a:p>
            <a:pPr lvl="1"/>
            <a:r>
              <a:rPr lang="en-US" b="1" dirty="0"/>
              <a:t>ensure</a:t>
            </a:r>
            <a:r>
              <a:rPr lang="en-US" dirty="0"/>
              <a:t> the WHC can require an independent evaluation of structural integrity</a:t>
            </a:r>
          </a:p>
          <a:p>
            <a:r>
              <a:rPr lang="en-US" dirty="0"/>
              <a:t>Many Massachusetts towns have </a:t>
            </a:r>
            <a:r>
              <a:rPr lang="en-US" b="1" dirty="0"/>
              <a:t>updated their DDBs</a:t>
            </a:r>
            <a:r>
              <a:rPr lang="en-US" dirty="0"/>
              <a:t>, making use of the MHC Sample By-law  </a:t>
            </a:r>
          </a:p>
          <a:p>
            <a:pPr lvl="1"/>
            <a:r>
              <a:rPr lang="en-US" dirty="0"/>
              <a:t>Truro updated their DDB in 2017, making changes similar to those we are proposing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7308D-0577-AB40-9C13-9147732AA771}"/>
              </a:ext>
            </a:extLst>
          </p:cNvPr>
          <p:cNvSpPr txBox="1"/>
          <p:nvPr/>
        </p:nvSpPr>
        <p:spPr>
          <a:xfrm>
            <a:off x="2232564" y="5831557"/>
            <a:ext cx="2985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MHC:  Massachusetts Historical Commission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0AD911-301F-214B-A693-C0F5900F1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35" y="4748157"/>
            <a:ext cx="1777142" cy="12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7BE8-19C7-5044-9354-555B12E1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THE  WHC HAS BEEN WORKING TO AMEND THIS BY-LAW SINCE September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23940-2293-4546-96C9-9FF99FA22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78" y="2015732"/>
            <a:ext cx="9047926" cy="345061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Consulted with </a:t>
            </a:r>
            <a:r>
              <a:rPr lang="en-US" dirty="0"/>
              <a:t>the MHC and the CCC  </a:t>
            </a:r>
          </a:p>
          <a:p>
            <a:r>
              <a:rPr lang="en-US" b="1" dirty="0"/>
              <a:t>Communicated with </a:t>
            </a:r>
            <a:r>
              <a:rPr lang="en-US" dirty="0"/>
              <a:t>Wellfleet’s Building Commissioner, Assistant Town Administrator, Town Clerk, and </a:t>
            </a:r>
            <a:r>
              <a:rPr lang="en-US" dirty="0" err="1"/>
              <a:t>Selectboard</a:t>
            </a:r>
            <a:r>
              <a:rPr lang="en-US" dirty="0"/>
              <a:t> Members </a:t>
            </a:r>
          </a:p>
          <a:p>
            <a:r>
              <a:rPr lang="en-US" b="1" dirty="0"/>
              <a:t>Researched</a:t>
            </a:r>
            <a:r>
              <a:rPr lang="en-US" dirty="0"/>
              <a:t> the MHC Sample By-law and DDBs of several other Massachusetts towns </a:t>
            </a:r>
          </a:p>
          <a:p>
            <a:r>
              <a:rPr lang="en-US" b="1" dirty="0"/>
              <a:t>Held several Open Meetings</a:t>
            </a:r>
            <a:r>
              <a:rPr lang="en-US" dirty="0"/>
              <a:t> by Zoom in order to agree on our proposed amendments  </a:t>
            </a:r>
          </a:p>
          <a:p>
            <a:r>
              <a:rPr lang="en-US" b="1" dirty="0"/>
              <a:t>Met with the </a:t>
            </a:r>
            <a:r>
              <a:rPr lang="en-US" b="1" dirty="0" err="1"/>
              <a:t>Selectboard</a:t>
            </a:r>
            <a:r>
              <a:rPr lang="en-US" b="1" dirty="0"/>
              <a:t> </a:t>
            </a:r>
            <a:r>
              <a:rPr lang="en-US" dirty="0"/>
              <a:t>twice about these amendments</a:t>
            </a:r>
          </a:p>
          <a:p>
            <a:r>
              <a:rPr lang="en-US" b="1" dirty="0"/>
              <a:t>Town Counsel has reviewed and edited </a:t>
            </a:r>
            <a:r>
              <a:rPr lang="en-US" dirty="0"/>
              <a:t>these amendments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1E5E9-B685-F146-814B-55F3B57B6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8" y="2015733"/>
            <a:ext cx="1391581" cy="1501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CCBD7-D174-9840-A994-9B1D7057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20" y="3608596"/>
            <a:ext cx="1605370" cy="984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759E6-D4EE-9744-A186-409EA274A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20" y="4690198"/>
            <a:ext cx="1605369" cy="1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1337-BE90-7541-99F4-29B068CD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17517"/>
            <a:ext cx="9603275" cy="1236237"/>
          </a:xfrm>
        </p:spPr>
        <p:txBody>
          <a:bodyPr anchor="b">
            <a:normAutofit/>
          </a:bodyPr>
          <a:lstStyle/>
          <a:p>
            <a:r>
              <a:rPr lang="en-US" u="sng" dirty="0"/>
              <a:t>FIRST</a:t>
            </a:r>
            <a:r>
              <a:rPr lang="en-US" dirty="0"/>
              <a:t>:  Clarify the threshold for referral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5AB8A-70CD-7E4A-8E00-18647BC88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917" y="2015732"/>
            <a:ext cx="9603275" cy="3665253"/>
          </a:xfrm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en-US" i="1" dirty="0"/>
              <a:t>Current By-Law:</a:t>
            </a:r>
          </a:p>
          <a:p>
            <a:pPr lvl="0" fontAlgn="base"/>
            <a:r>
              <a:rPr lang="en-US" dirty="0"/>
              <a:t>Building Department primarily </a:t>
            </a:r>
            <a:r>
              <a:rPr lang="en-US" b="1" dirty="0"/>
              <a:t>refers buildings over 75 years old</a:t>
            </a:r>
          </a:p>
          <a:p>
            <a:pPr marL="0" lvl="0" indent="0" fontAlgn="base">
              <a:buNone/>
            </a:pPr>
            <a:r>
              <a:rPr lang="en-US" i="1" dirty="0"/>
              <a:t>Amended By-Law:</a:t>
            </a:r>
          </a:p>
          <a:p>
            <a:pPr lvl="0" fontAlgn="base"/>
            <a:r>
              <a:rPr lang="en-US" dirty="0"/>
              <a:t>Building Commissioner </a:t>
            </a:r>
            <a:r>
              <a:rPr lang="en-US" b="1" dirty="0"/>
              <a:t>refers buildings on Wellfleet Survey Street Index</a:t>
            </a:r>
            <a:endParaRPr lang="en-US" dirty="0"/>
          </a:p>
          <a:p>
            <a:pPr lvl="1"/>
            <a:r>
              <a:rPr lang="en-US" dirty="0"/>
              <a:t> This ensures that significant buildings which reflect the historical, cultural, and architectural heritage of the town will be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CCB24-8D66-8140-A9BA-76CFA9AA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67" y="3505827"/>
            <a:ext cx="1668463" cy="996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63496-151C-E54D-BC44-AFA4D4BAD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67" y="2096489"/>
            <a:ext cx="1668463" cy="1251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5C5ECC-0513-E24B-84C2-A247D6984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7" y="4670373"/>
            <a:ext cx="1668463" cy="10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6A18-B991-EC41-BE27-3A87F49D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u="sng" dirty="0"/>
              <a:t>second</a:t>
            </a:r>
            <a:r>
              <a:rPr lang="en-US" dirty="0"/>
              <a:t>:  CLARIFY THE REVIEW AND DECISION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0E82-596E-AD45-8DF4-92738D24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554" y="1899620"/>
            <a:ext cx="10033333" cy="42834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i="1" dirty="0"/>
              <a:t>Current By-law: 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Building Department </a:t>
            </a:r>
            <a:r>
              <a:rPr lang="en-US" sz="1800" b="1" dirty="0"/>
              <a:t>decides</a:t>
            </a:r>
            <a:r>
              <a:rPr lang="en-US" sz="1800" dirty="0"/>
              <a:t> which buildings to refer to WHC</a:t>
            </a:r>
          </a:p>
          <a:p>
            <a:pPr lvl="0" fontAlgn="base">
              <a:lnSpc>
                <a:spcPct val="100000"/>
              </a:lnSpc>
            </a:pPr>
            <a:r>
              <a:rPr lang="en-US" sz="1800" dirty="0"/>
              <a:t>Commission decides whether the building is preferably preserved</a:t>
            </a:r>
          </a:p>
          <a:p>
            <a:pPr lvl="0" fontAlgn="base">
              <a:lnSpc>
                <a:spcPct val="100000"/>
              </a:lnSpc>
            </a:pPr>
            <a:r>
              <a:rPr lang="en-US" sz="1800" dirty="0"/>
              <a:t>Public Hearing is held to</a:t>
            </a:r>
            <a:r>
              <a:rPr lang="pt-PT" sz="1800" dirty="0"/>
              <a:t> </a:t>
            </a:r>
            <a:r>
              <a:rPr lang="pt-PT" sz="1800" dirty="0" err="1"/>
              <a:t>explor</a:t>
            </a:r>
            <a:r>
              <a:rPr lang="en-US" sz="1800" dirty="0"/>
              <a:t>e alternatives to demolition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i="1" dirty="0"/>
              <a:t>Amended By-law:</a:t>
            </a:r>
            <a:endParaRPr lang="en-US" sz="1800" dirty="0"/>
          </a:p>
          <a:p>
            <a:pPr lvl="0" fontAlgn="base">
              <a:lnSpc>
                <a:spcPct val="100000"/>
              </a:lnSpc>
            </a:pPr>
            <a:r>
              <a:rPr lang="en-US" sz="1800" dirty="0"/>
              <a:t>Building Department </a:t>
            </a:r>
            <a:r>
              <a:rPr lang="en-US" sz="1800" b="1" dirty="0"/>
              <a:t>refers</a:t>
            </a:r>
            <a:r>
              <a:rPr lang="en-US" sz="1800" dirty="0"/>
              <a:t> all buildings on Wellfleet Survey Street Index to WHC</a:t>
            </a:r>
          </a:p>
          <a:p>
            <a:pPr lvl="0" fontAlgn="base">
              <a:lnSpc>
                <a:spcPct val="100000"/>
              </a:lnSpc>
            </a:pPr>
            <a:r>
              <a:rPr lang="en-US" sz="1800" b="1" dirty="0"/>
              <a:t>Commission determines</a:t>
            </a:r>
            <a:r>
              <a:rPr lang="en-US" sz="1800" dirty="0"/>
              <a:t> whether the building is significant </a:t>
            </a:r>
          </a:p>
          <a:p>
            <a:pPr lvl="0" fontAlgn="base">
              <a:lnSpc>
                <a:spcPct val="100000"/>
              </a:lnSpc>
            </a:pPr>
            <a:r>
              <a:rPr lang="en-US" sz="1800" b="1" dirty="0"/>
              <a:t>Hearing is held</a:t>
            </a:r>
            <a:r>
              <a:rPr lang="en-US" sz="1800" dirty="0"/>
              <a:t> to determine whether the building is preferably preserved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Alternatives to demolition are explored</a:t>
            </a:r>
            <a:r>
              <a:rPr lang="en-US" sz="1800" dirty="0"/>
              <a:t> in the hearing &amp; during the Demolition Delay period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220F1-A8B9-A844-9C10-7191B9A2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4676253"/>
            <a:ext cx="1846742" cy="1145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EB3ECD-12DA-4B48-9BFA-9391AC562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1" y="2054558"/>
            <a:ext cx="1837674" cy="122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AEFEF-9C48-7444-BCCA-44313A1E2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6" y="3468143"/>
            <a:ext cx="1872173" cy="10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8978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617</TotalTime>
  <Words>671</Words>
  <Application>Microsoft Macintosh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Gallery</vt:lpstr>
      <vt:lpstr>Amending wellfleet’s Demolition Delay By-law</vt:lpstr>
      <vt:lpstr>Background: The Wellfleet Historical Commission (WHC)</vt:lpstr>
      <vt:lpstr>Background: Why Preservation Matters</vt:lpstr>
      <vt:lpstr>Background: Preservation in Wellfleet is currently by two statutes</vt:lpstr>
      <vt:lpstr>Background: Limits to WHC Purview</vt:lpstr>
      <vt:lpstr>Why amend the DEMOLITION DELAY BY-LAW</vt:lpstr>
      <vt:lpstr>THE  WHC HAS BEEN WORKING TO AMEND THIS BY-LAW SINCE September 2022</vt:lpstr>
      <vt:lpstr>FIRST:  Clarify the threshold for referral</vt:lpstr>
      <vt:lpstr>second:  CLARIFY THE REVIEW AND DECISION PROCEDURE</vt:lpstr>
      <vt:lpstr>third:  EVALUATE CLAIMS THAT A BUILDING IS STRUCTURALLY UNSOUND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Batchelder</dc:creator>
  <cp:lastModifiedBy>Cindy Batchelder</cp:lastModifiedBy>
  <cp:revision>45</cp:revision>
  <cp:lastPrinted>2023-03-23T18:51:04Z</cp:lastPrinted>
  <dcterms:created xsi:type="dcterms:W3CDTF">2023-03-23T16:59:09Z</dcterms:created>
  <dcterms:modified xsi:type="dcterms:W3CDTF">2023-03-28T20:45:12Z</dcterms:modified>
</cp:coreProperties>
</file>